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32"/>
  </p:notesMasterIdLst>
  <p:sldIdLst>
    <p:sldId id="447" r:id="rId11"/>
    <p:sldId id="353" r:id="rId12"/>
    <p:sldId id="300" r:id="rId13"/>
    <p:sldId id="448" r:id="rId14"/>
    <p:sldId id="472" r:id="rId15"/>
    <p:sldId id="473" r:id="rId16"/>
    <p:sldId id="468" r:id="rId17"/>
    <p:sldId id="491" r:id="rId18"/>
    <p:sldId id="477" r:id="rId19"/>
    <p:sldId id="480" r:id="rId20"/>
    <p:sldId id="454" r:id="rId21"/>
    <p:sldId id="456" r:id="rId22"/>
    <p:sldId id="483" r:id="rId23"/>
    <p:sldId id="485" r:id="rId24"/>
    <p:sldId id="487" r:id="rId25"/>
    <p:sldId id="489" r:id="rId26"/>
    <p:sldId id="486" r:id="rId27"/>
    <p:sldId id="488" r:id="rId28"/>
    <p:sldId id="490" r:id="rId29"/>
    <p:sldId id="492" r:id="rId30"/>
    <p:sldId id="481" r:id="rId31"/>
  </p:sldIdLst>
  <p:sldSz cx="12190413" cy="6859588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6C5F"/>
    <a:srgbClr val="77A3C1"/>
    <a:srgbClr val="000000"/>
    <a:srgbClr val="D5493A"/>
    <a:srgbClr val="5AD6BE"/>
    <a:srgbClr val="F7F7F7"/>
    <a:srgbClr val="F5F5F5"/>
    <a:srgbClr val="F9F9F9"/>
    <a:srgbClr val="31C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82" autoAdjust="0"/>
    <p:restoredTop sz="97778" autoAdjust="0"/>
  </p:normalViewPr>
  <p:slideViewPr>
    <p:cSldViewPr snapToGrid="0" showGuides="1">
      <p:cViewPr>
        <p:scale>
          <a:sx n="80" d="100"/>
          <a:sy n="80" d="100"/>
        </p:scale>
        <p:origin x="-372" y="16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799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3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3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799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83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82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64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836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938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2019/9/9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09/09/2019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riel\Desktop\未命名-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1" b="14842"/>
          <a:stretch/>
        </p:blipFill>
        <p:spPr bwMode="auto">
          <a:xfrm>
            <a:off x="-1338" y="3004084"/>
            <a:ext cx="12191751" cy="316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组合 58"/>
          <p:cNvGrpSpPr/>
          <p:nvPr/>
        </p:nvGrpSpPr>
        <p:grpSpPr>
          <a:xfrm rot="2700000">
            <a:off x="681829" y="1864125"/>
            <a:ext cx="2862343" cy="3006362"/>
            <a:chOff x="0" y="986971"/>
            <a:chExt cx="4615543" cy="4847774"/>
          </a:xfrm>
        </p:grpSpPr>
        <p:sp>
          <p:nvSpPr>
            <p:cNvPr id="60" name="矩形 5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 rot="2700000">
            <a:off x="2332200" y="1403028"/>
            <a:ext cx="3616790" cy="4209090"/>
          </a:xfrm>
          <a:prstGeom prst="rect">
            <a:avLst/>
          </a:prstGeom>
          <a:noFill/>
          <a:ln>
            <a:solidFill>
              <a:srgbClr val="266C5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 rot="2700000">
            <a:off x="5182811" y="1190047"/>
            <a:ext cx="1486859" cy="1561670"/>
            <a:chOff x="0" y="986971"/>
            <a:chExt cx="4615543" cy="4847774"/>
          </a:xfrm>
        </p:grpSpPr>
        <p:sp>
          <p:nvSpPr>
            <p:cNvPr id="24" name="矩形 23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2700000">
            <a:off x="4879379" y="5449963"/>
            <a:ext cx="751113" cy="788905"/>
            <a:chOff x="0" y="986971"/>
            <a:chExt cx="4615543" cy="4847774"/>
          </a:xfrm>
        </p:grpSpPr>
        <p:sp>
          <p:nvSpPr>
            <p:cNvPr id="28" name="矩形 27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PA_Line 2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7318606" y="2431138"/>
            <a:ext cx="4733192" cy="14736"/>
          </a:xfrm>
          <a:prstGeom prst="line">
            <a:avLst/>
          </a:prstGeom>
          <a:noFill/>
          <a:ln w="6350">
            <a:solidFill>
              <a:srgbClr val="266C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rgbClr val="E94E60"/>
              </a:solidFill>
              <a:latin typeface="Arial" pitchFamily="34" charset="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307" y="6285013"/>
            <a:ext cx="2042836" cy="449799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7255106" y="1490919"/>
            <a:ext cx="9391078" cy="1287997"/>
            <a:chOff x="7255106" y="1490919"/>
            <a:chExt cx="9391078" cy="1287997"/>
          </a:xfrm>
        </p:grpSpPr>
        <p:sp>
          <p:nvSpPr>
            <p:cNvPr id="33" name="1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255106" y="1490919"/>
              <a:ext cx="5054976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rPr>
                <a:t>數位化論文典藏聯盟</a:t>
              </a:r>
              <a:endPara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 pitchFamily="2" charset="-122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846980" y="2139770"/>
              <a:ext cx="87992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D549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defRPr>
              </a:lvl1pPr>
            </a:lstStyle>
            <a:p>
              <a:r>
                <a:rPr lang="en-US" altLang="zh-TW" sz="1800" dirty="0">
                  <a:solidFill>
                    <a:srgbClr val="266C5F"/>
                  </a:solidFill>
                </a:rPr>
                <a:t>Digital Dissertation Consortium</a:t>
              </a:r>
              <a:endParaRPr lang="zh-TW" altLang="en-US" sz="1800" dirty="0">
                <a:solidFill>
                  <a:srgbClr val="266C5F"/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9083560" y="2501917"/>
              <a:ext cx="12032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D549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defRPr>
              </a:lvl1pPr>
            </a:lstStyle>
            <a:p>
              <a:r>
                <a:rPr lang="en-US" altLang="zh-TW" sz="1800" b="0" dirty="0">
                  <a:solidFill>
                    <a:schemeClr val="bg1">
                      <a:lumMod val="65000"/>
                    </a:schemeClr>
                  </a:solidFill>
                </a:rPr>
                <a:t>Aug.2019</a:t>
              </a:r>
              <a:endParaRPr lang="zh-TW" altLang="en-US" sz="1800" b="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01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429855" y="29265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新版平台首頁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14400"/>
            <a:ext cx="1800000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C:\Users\Ariel\Desktop\FireShot Capture 005 - DDC - 數位化論文典藏聯盟(Digital Dissertation Consortium) - 192.168.0.24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r="4027" b="30361"/>
          <a:stretch/>
        </p:blipFill>
        <p:spPr bwMode="auto">
          <a:xfrm>
            <a:off x="5046132" y="97299"/>
            <a:ext cx="6658725" cy="6668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7347657" y="375729"/>
            <a:ext cx="2730500" cy="2616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360000" y="1440000"/>
            <a:ext cx="4322823" cy="725833"/>
            <a:chOff x="429855" y="1519058"/>
            <a:chExt cx="4322823" cy="725833"/>
          </a:xfrm>
        </p:grpSpPr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1599406" y="1787556"/>
              <a:ext cx="3153272" cy="235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工具列選擇不同檢索方式</a:t>
              </a:r>
            </a:p>
          </p:txBody>
        </p:sp>
        <p:sp>
          <p:nvSpPr>
            <p:cNvPr id="15" name="椭圆 6"/>
            <p:cNvSpPr/>
            <p:nvPr/>
          </p:nvSpPr>
          <p:spPr>
            <a:xfrm>
              <a:off x="429855" y="1519058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01</a:t>
              </a:r>
              <a:endParaRPr lang="zh-CN" altLang="en-US" dirty="0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60000" y="2520000"/>
            <a:ext cx="4345344" cy="725833"/>
            <a:chOff x="429855" y="2749905"/>
            <a:chExt cx="4345344" cy="725833"/>
          </a:xfrm>
        </p:grpSpPr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1621927" y="2781339"/>
              <a:ext cx="3153272" cy="62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基本搜尋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輸入關鍵字，可針對檢索框搜尋題名、摘要、作者、指導教授、論文編號，或選所有欄位。新平台提供熱門查詢字。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椭圆 9"/>
            <p:cNvSpPr/>
            <p:nvPr/>
          </p:nvSpPr>
          <p:spPr>
            <a:xfrm>
              <a:off x="429855" y="2749905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02</a:t>
              </a:r>
              <a:endParaRPr lang="zh-CN" altLang="en-US" dirty="0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360000" y="4680000"/>
            <a:ext cx="4336877" cy="725833"/>
            <a:chOff x="429855" y="5202063"/>
            <a:chExt cx="4336877" cy="725833"/>
          </a:xfrm>
        </p:grpSpPr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1613460" y="5447447"/>
              <a:ext cx="3153272" cy="44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最新消息</a:t>
              </a:r>
              <a:endPara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DDC</a:t>
              </a: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最新活動消息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椭圆 13"/>
            <p:cNvSpPr/>
            <p:nvPr/>
          </p:nvSpPr>
          <p:spPr>
            <a:xfrm>
              <a:off x="429855" y="5202063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04</a:t>
              </a:r>
              <a:endParaRPr lang="zh-CN" altLang="en-US" dirty="0"/>
            </a:p>
          </p:txBody>
        </p:sp>
      </p:grpSp>
      <p:sp>
        <p:nvSpPr>
          <p:cNvPr id="23" name="矩形 22"/>
          <p:cNvSpPr/>
          <p:nvPr/>
        </p:nvSpPr>
        <p:spPr>
          <a:xfrm>
            <a:off x="6902445" y="1706547"/>
            <a:ext cx="3019425" cy="12260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5299595" y="3953936"/>
            <a:ext cx="3929072" cy="27008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3" name="群組 32"/>
          <p:cNvGrpSpPr/>
          <p:nvPr/>
        </p:nvGrpSpPr>
        <p:grpSpPr>
          <a:xfrm>
            <a:off x="360000" y="3600000"/>
            <a:ext cx="4345344" cy="725833"/>
            <a:chOff x="429855" y="5202063"/>
            <a:chExt cx="4345344" cy="725833"/>
          </a:xfrm>
        </p:grpSpPr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1621927" y="5233494"/>
              <a:ext cx="3153272" cy="46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最新論文</a:t>
              </a:r>
              <a:endPara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可直接查看最新上架論文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椭圆 13"/>
            <p:cNvSpPr/>
            <p:nvPr/>
          </p:nvSpPr>
          <p:spPr>
            <a:xfrm>
              <a:off x="429855" y="5202063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03</a:t>
              </a:r>
              <a:endParaRPr lang="zh-CN" altLang="en-US" dirty="0"/>
            </a:p>
          </p:txBody>
        </p:sp>
      </p:grpSp>
      <p:sp>
        <p:nvSpPr>
          <p:cNvPr id="36" name="矩形 35"/>
          <p:cNvSpPr/>
          <p:nvPr/>
        </p:nvSpPr>
        <p:spPr>
          <a:xfrm>
            <a:off x="9338732" y="3964251"/>
            <a:ext cx="2218268" cy="22164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9921869" y="159650"/>
            <a:ext cx="771531" cy="1753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360000" y="5760000"/>
            <a:ext cx="4336877" cy="725833"/>
            <a:chOff x="429855" y="5202063"/>
            <a:chExt cx="4336877" cy="725833"/>
          </a:xfrm>
        </p:grpSpPr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613460" y="5447447"/>
              <a:ext cx="3153272" cy="46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字型、語系</a:t>
              </a:r>
              <a:endPara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可更改字型大小或選擇資料庫以中英文呈現</a:t>
              </a:r>
              <a:endParaRPr lang="en-US" altLang="zh-TW" sz="9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椭圆 13"/>
            <p:cNvSpPr/>
            <p:nvPr/>
          </p:nvSpPr>
          <p:spPr>
            <a:xfrm>
              <a:off x="429855" y="5202063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</a:t>
              </a:r>
              <a:r>
                <a:rPr lang="en-US" altLang="zh-TW" dirty="0"/>
                <a:t>5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367402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2" animBg="1"/>
      <p:bldP spid="23" grpId="0" animBg="1"/>
      <p:bldP spid="23" grpId="1" animBg="1"/>
      <p:bldP spid="31" grpId="0" animBg="1"/>
      <p:bldP spid="31" grpId="1" animBg="1"/>
      <p:bldP spid="36" grpId="0" animBg="1"/>
      <p:bldP spid="36" grpId="1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"/>
          <p:cNvSpPr txBox="1"/>
          <p:nvPr/>
        </p:nvSpPr>
        <p:spPr>
          <a:xfrm>
            <a:off x="5284728" y="29265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基本搜尋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12854" y="1255432"/>
            <a:ext cx="5192447" cy="36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可於首頁進行基本搜尋，或是進入基本搜尋查找論文</a:t>
            </a:r>
          </a:p>
        </p:txBody>
      </p:sp>
      <p:pic>
        <p:nvPicPr>
          <p:cNvPr id="37" name="Picture 8" descr="C:\Users\Ariel\Downloads\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247">
            <a:off x="10850754" y="2496116"/>
            <a:ext cx="612071" cy="6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riel\Desktop\FireShot Capture 005 - DDC - 數位化論文典藏聯盟(Digital Dissertation Consortium) - 192.168.0.24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r="4027" b="61900"/>
          <a:stretch/>
        </p:blipFill>
        <p:spPr bwMode="auto">
          <a:xfrm>
            <a:off x="1557257" y="1703296"/>
            <a:ext cx="9075899" cy="4972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817772" y="2102358"/>
            <a:ext cx="531906" cy="303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4046247" y="3900206"/>
            <a:ext cx="4208556" cy="16433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8702142" y="3145457"/>
            <a:ext cx="2610876" cy="8894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自動產生關鍵字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使用者僅需鍵入幾個字母，系統將自動產生建議關鍵字，節省輸入關鍵字的時間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E65EC146-F4B6-48B5-8980-3A675F1A5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53" y="4231885"/>
            <a:ext cx="5718544" cy="114614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71693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7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7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7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6" grpId="0" animBg="1"/>
      <p:bldP spid="26" grpId="1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5284728" y="29265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進階搜尋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2" t="19496" r="15318" b="36224"/>
          <a:stretch/>
        </p:blipFill>
        <p:spPr bwMode="auto">
          <a:xfrm>
            <a:off x="1363548" y="1733389"/>
            <a:ext cx="9724572" cy="430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5503768" y="2203959"/>
            <a:ext cx="591437" cy="303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7925234" y="3716868"/>
            <a:ext cx="795433" cy="1921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4113742" y="4394200"/>
            <a:ext cx="3801967" cy="467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zh-TW" altLang="en-US" dirty="0">
              <a:solidFill>
                <a:srgbClr val="FF0000"/>
              </a:solidFill>
              <a:ea typeface="新細明體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66668" y="5751045"/>
            <a:ext cx="3420532" cy="7956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更多專為資料庫設計的欄位 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可限制日期範圍並尋找指導教授、學校、學科、學門、典藏單位、典藏年份</a:t>
            </a:r>
          </a:p>
        </p:txBody>
      </p:sp>
      <p:sp>
        <p:nvSpPr>
          <p:cNvPr id="23" name="矩形 22"/>
          <p:cNvSpPr/>
          <p:nvPr/>
        </p:nvSpPr>
        <p:spPr>
          <a:xfrm>
            <a:off x="1875368" y="4983868"/>
            <a:ext cx="2772832" cy="7956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搜尋論文年代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利用卷軸式滾輪可限制年代範圍，以及可選擇是否內含補充檔案之論文</a:t>
            </a:r>
          </a:p>
        </p:txBody>
      </p:sp>
      <p:grpSp>
        <p:nvGrpSpPr>
          <p:cNvPr id="24" name="Group 29"/>
          <p:cNvGrpSpPr>
            <a:grpSpLocks/>
          </p:cNvGrpSpPr>
          <p:nvPr/>
        </p:nvGrpSpPr>
        <p:grpSpPr bwMode="auto">
          <a:xfrm>
            <a:off x="997056" y="3463766"/>
            <a:ext cx="2363788" cy="682625"/>
            <a:chOff x="104" y="936"/>
            <a:chExt cx="1489" cy="430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104" y="936"/>
              <a:ext cx="1248" cy="4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結合布林邏輯的進階檢索功能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7" name="AutoShape 19"/>
            <p:cNvCxnSpPr>
              <a:cxnSpLocks noChangeShapeType="1"/>
              <a:stCxn id="25" idx="3"/>
            </p:cNvCxnSpPr>
            <p:nvPr/>
          </p:nvCxnSpPr>
          <p:spPr bwMode="auto">
            <a:xfrm>
              <a:off x="1352" y="1151"/>
              <a:ext cx="241" cy="20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CC092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矩形 27"/>
          <p:cNvSpPr/>
          <p:nvPr/>
        </p:nvSpPr>
        <p:spPr>
          <a:xfrm>
            <a:off x="3398984" y="3654266"/>
            <a:ext cx="4487716" cy="6434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zh-TW" altLang="en-US" dirty="0">
              <a:solidFill>
                <a:srgbClr val="FF0000"/>
              </a:solidFill>
              <a:ea typeface="新細明體" pitchFamily="18" charset="-120"/>
            </a:endParaRPr>
          </a:p>
        </p:txBody>
      </p:sp>
      <p:pic>
        <p:nvPicPr>
          <p:cNvPr id="31" name="Picture 8" descr="C:\Users\Ariel\Downloads\n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247">
            <a:off x="3464400" y="4665150"/>
            <a:ext cx="612071" cy="6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341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1" animBg="1"/>
      <p:bldP spid="20" grpId="2" animBg="1"/>
      <p:bldP spid="21" grpId="1" animBg="1"/>
      <p:bldP spid="2" grpId="0" animBg="1"/>
      <p:bldP spid="2" grpId="1" animBg="1"/>
      <p:bldP spid="23" grpId="0" animBg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20176" r="15238" b="35534"/>
          <a:stretch/>
        </p:blipFill>
        <p:spPr bwMode="auto">
          <a:xfrm>
            <a:off x="1338206" y="1733389"/>
            <a:ext cx="9749914" cy="430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/>
          <p:cNvSpPr txBox="1"/>
          <p:nvPr/>
        </p:nvSpPr>
        <p:spPr>
          <a:xfrm>
            <a:off x="4488036" y="292653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進階搜尋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典藏單位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890944" y="5242560"/>
            <a:ext cx="795433" cy="167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12" y="2240910"/>
            <a:ext cx="4524984" cy="392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8017088" y="5751045"/>
            <a:ext cx="2323252" cy="7956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搜尋典藏單位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可直接於搜尋欄，輸入典藏單位關鍵字，中英文皆可。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110252" y="2651760"/>
            <a:ext cx="1342108" cy="2057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8" descr="C:\Users\Ariel\Downloads\n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247">
            <a:off x="8742696" y="4677039"/>
            <a:ext cx="612071" cy="6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3208866" y="3117426"/>
            <a:ext cx="254001" cy="2208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1083574" y="3623312"/>
            <a:ext cx="2085975" cy="682626"/>
            <a:chOff x="279" y="936"/>
            <a:chExt cx="1314" cy="430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279" y="936"/>
              <a:ext cx="1073" cy="4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可同時選擇多個典藏單位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2" name="AutoShape 19"/>
            <p:cNvCxnSpPr>
              <a:cxnSpLocks noChangeShapeType="1"/>
              <a:stCxn id="18" idx="3"/>
            </p:cNvCxnSpPr>
            <p:nvPr/>
          </p:nvCxnSpPr>
          <p:spPr bwMode="auto">
            <a:xfrm>
              <a:off x="1352" y="1151"/>
              <a:ext cx="241" cy="20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CC092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845913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2683855" y="292653"/>
            <a:ext cx="6822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</a:t>
            </a:r>
            <a:r>
              <a:rPr lang="zh-TW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典藏單位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搜尋結果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臺灣大學出版之論文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2"/>
          <a:stretch/>
        </p:blipFill>
        <p:spPr bwMode="auto">
          <a:xfrm>
            <a:off x="1808606" y="1171896"/>
            <a:ext cx="8573200" cy="5449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群組 52"/>
          <p:cNvGrpSpPr/>
          <p:nvPr/>
        </p:nvGrpSpPr>
        <p:grpSpPr>
          <a:xfrm>
            <a:off x="3815784" y="1888097"/>
            <a:ext cx="5014949" cy="776926"/>
            <a:chOff x="3815784" y="1888097"/>
            <a:chExt cx="5014949" cy="776926"/>
          </a:xfrm>
        </p:grpSpPr>
        <p:sp>
          <p:nvSpPr>
            <p:cNvPr id="35" name="矩形 34"/>
            <p:cNvSpPr/>
            <p:nvPr/>
          </p:nvSpPr>
          <p:spPr>
            <a:xfrm>
              <a:off x="3815784" y="2325220"/>
              <a:ext cx="2491883" cy="3398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2" name="群組 51"/>
            <p:cNvGrpSpPr/>
            <p:nvPr/>
          </p:nvGrpSpPr>
          <p:grpSpPr>
            <a:xfrm>
              <a:off x="6307667" y="1888097"/>
              <a:ext cx="2523066" cy="683264"/>
              <a:chOff x="6307667" y="1888097"/>
              <a:chExt cx="2523066" cy="683264"/>
            </a:xfrm>
          </p:grpSpPr>
          <p:sp>
            <p:nvSpPr>
              <p:cNvPr id="37" name="Rectangle 5"/>
              <p:cNvSpPr>
                <a:spLocks noChangeArrowheads="1"/>
              </p:cNvSpPr>
              <p:nvPr/>
            </p:nvSpPr>
            <p:spPr bwMode="auto">
              <a:xfrm>
                <a:off x="6770609" y="1888097"/>
                <a:ext cx="2060124" cy="6832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搜尋結果，臺灣大學典藏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11,920</a:t>
                </a: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篇論文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9" name="AutoShape 19"/>
              <p:cNvCxnSpPr>
                <a:cxnSpLocks noChangeShapeType="1"/>
              </p:cNvCxnSpPr>
              <p:nvPr/>
            </p:nvCxnSpPr>
            <p:spPr bwMode="auto">
              <a:xfrm rot="10800000" flipV="1">
                <a:off x="6307667" y="2313479"/>
                <a:ext cx="462942" cy="174686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rgbClr val="CC092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0" name="矩形 39"/>
          <p:cNvSpPr/>
          <p:nvPr/>
        </p:nvSpPr>
        <p:spPr>
          <a:xfrm>
            <a:off x="1808606" y="2486654"/>
            <a:ext cx="1755861" cy="2313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1" name="Group 29"/>
          <p:cNvGrpSpPr>
            <a:grpSpLocks/>
          </p:cNvGrpSpPr>
          <p:nvPr/>
        </p:nvGrpSpPr>
        <p:grpSpPr bwMode="auto">
          <a:xfrm>
            <a:off x="235322" y="4792133"/>
            <a:ext cx="1839913" cy="1276355"/>
            <a:chOff x="214" y="971"/>
            <a:chExt cx="1159" cy="804"/>
          </a:xfrm>
        </p:grpSpPr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214" y="971"/>
              <a:ext cx="912" cy="8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於左方可縮小檢索範圍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可篩選論文出版學校、指導教授、作者、學門、學科、發布年份</a:t>
              </a:r>
              <a:endParaRPr lang="en-US" altLang="zh-TW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3" name="AutoShape 19"/>
            <p:cNvCxnSpPr>
              <a:cxnSpLocks noChangeShapeType="1"/>
            </p:cNvCxnSpPr>
            <p:nvPr/>
          </p:nvCxnSpPr>
          <p:spPr bwMode="auto">
            <a:xfrm rot="5400000" flipH="1" flipV="1">
              <a:off x="1020" y="1114"/>
              <a:ext cx="472" cy="235"/>
            </a:xfrm>
            <a:prstGeom prst="bentConnector3">
              <a:avLst>
                <a:gd name="adj1" fmla="val -1977"/>
              </a:avLst>
            </a:prstGeom>
            <a:noFill/>
            <a:ln w="28575">
              <a:solidFill>
                <a:srgbClr val="CC092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4" name="矩形 53"/>
          <p:cNvSpPr/>
          <p:nvPr/>
        </p:nvSpPr>
        <p:spPr>
          <a:xfrm>
            <a:off x="5731933" y="3896415"/>
            <a:ext cx="648247" cy="192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1" name="群組 60"/>
          <p:cNvGrpSpPr/>
          <p:nvPr/>
        </p:nvGrpSpPr>
        <p:grpSpPr>
          <a:xfrm>
            <a:off x="3293533" y="1592304"/>
            <a:ext cx="5746657" cy="4608222"/>
            <a:chOff x="3293533" y="1592304"/>
            <a:chExt cx="5746657" cy="4608222"/>
          </a:xfrm>
        </p:grpSpPr>
        <p:grpSp>
          <p:nvGrpSpPr>
            <p:cNvPr id="56" name="群組 55"/>
            <p:cNvGrpSpPr/>
            <p:nvPr/>
          </p:nvGrpSpPr>
          <p:grpSpPr>
            <a:xfrm>
              <a:off x="3293533" y="1592304"/>
              <a:ext cx="5746657" cy="4608222"/>
              <a:chOff x="2717270" y="1592303"/>
              <a:chExt cx="5746657" cy="4608222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88" b="1807"/>
              <a:stretch/>
            </p:blipFill>
            <p:spPr bwMode="auto">
              <a:xfrm>
                <a:off x="3324699" y="1592303"/>
                <a:ext cx="5139228" cy="460822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7" name="矩形 56"/>
              <p:cNvSpPr/>
              <p:nvPr/>
            </p:nvSpPr>
            <p:spPr>
              <a:xfrm>
                <a:off x="8009452" y="2517080"/>
                <a:ext cx="364067" cy="274918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2717270" y="2926657"/>
                <a:ext cx="203200" cy="178081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60" name="AutoShape 19"/>
            <p:cNvCxnSpPr>
              <a:cxnSpLocks noChangeShapeType="1"/>
            </p:cNvCxnSpPr>
            <p:nvPr/>
          </p:nvCxnSpPr>
          <p:spPr bwMode="auto">
            <a:xfrm flipV="1">
              <a:off x="3496733" y="3767663"/>
              <a:ext cx="2598473" cy="46647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CC092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矩形 62"/>
          <p:cNvSpPr/>
          <p:nvPr/>
        </p:nvSpPr>
        <p:spPr>
          <a:xfrm>
            <a:off x="6162939" y="3426031"/>
            <a:ext cx="2323252" cy="6832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篩選欄位點選「更多」提供各項條件筆數</a:t>
            </a:r>
          </a:p>
        </p:txBody>
      </p:sp>
    </p:spTree>
    <p:extLst>
      <p:ext uri="{BB962C8B-B14F-4D97-AF65-F5344CB8AC3E}">
        <p14:creationId xmlns:p14="http://schemas.microsoft.com/office/powerpoint/2010/main" val="22959267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4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3410818" y="292653"/>
            <a:ext cx="5727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搜尋結果頁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輸出、引用、分享功能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8605" y="1190625"/>
            <a:ext cx="8984665" cy="517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9081015" y="2689225"/>
            <a:ext cx="1523485" cy="364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3327003" y="1530186"/>
            <a:ext cx="5781667" cy="3685019"/>
            <a:chOff x="2967930" y="1809848"/>
            <a:chExt cx="5781667" cy="368501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67930" y="1809848"/>
              <a:ext cx="5781667" cy="368501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4" name="矩形 23"/>
            <p:cNvSpPr/>
            <p:nvPr/>
          </p:nvSpPr>
          <p:spPr>
            <a:xfrm>
              <a:off x="4815047" y="2856755"/>
              <a:ext cx="2938522" cy="7788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全文輸出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批次下載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篇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選擇需要輸出論文，可選擇下載或儲存等功能輸出論文全文。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544109" y="1778000"/>
            <a:ext cx="5419469" cy="3604370"/>
            <a:chOff x="3166246" y="1859697"/>
            <a:chExt cx="5419469" cy="360437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66246" y="1859697"/>
              <a:ext cx="5385036" cy="360437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8" name="矩形 27"/>
            <p:cNvSpPr/>
            <p:nvPr/>
          </p:nvSpPr>
          <p:spPr>
            <a:xfrm>
              <a:off x="6262463" y="2916146"/>
              <a:ext cx="2323252" cy="9802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引用格式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(APA6)</a:t>
              </a: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可使用列印、信箱、儲存、</a:t>
              </a:r>
              <a:r>
                <a:rPr lang="en-US" altLang="zh-TW" sz="1000" dirty="0" err="1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RefWorks</a:t>
              </a: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EndNote(RIS)</a:t>
              </a: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多種方式，匯出所選論文引述。</a:t>
              </a: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3278216" y="2718633"/>
            <a:ext cx="5855060" cy="2106411"/>
            <a:chOff x="2949141" y="2512629"/>
            <a:chExt cx="5855060" cy="2106411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141" y="2512629"/>
              <a:ext cx="5855060" cy="153618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6456343" y="3823438"/>
              <a:ext cx="2323252" cy="795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分享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Facebook</a:t>
              </a: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Line</a:t>
              </a: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、複製連結，可分享搜尋頁面結果給他人。</a:t>
              </a:r>
            </a:p>
          </p:txBody>
        </p:sp>
      </p:grpSp>
      <p:pic>
        <p:nvPicPr>
          <p:cNvPr id="18" name="Picture 8" descr="C:\Users\Ariel\Downloads\new.png">
            <a:extLst>
              <a:ext uri="{FF2B5EF4-FFF2-40B4-BE49-F238E27FC236}">
                <a16:creationId xmlns="" xmlns:a16="http://schemas.microsoft.com/office/drawing/2014/main" id="{4DBF6D3D-B316-4525-A431-E8E67B53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247">
            <a:off x="7642827" y="2271058"/>
            <a:ext cx="612071" cy="6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Ariel\Downloads\new.png">
            <a:extLst>
              <a:ext uri="{FF2B5EF4-FFF2-40B4-BE49-F238E27FC236}">
                <a16:creationId xmlns="" xmlns:a16="http://schemas.microsoft.com/office/drawing/2014/main" id="{27666B6E-6EEB-4289-A540-618DDA2C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247">
            <a:off x="8459329" y="3723407"/>
            <a:ext cx="612071" cy="6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766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4925655" y="29265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資料內容頁面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4"/>
          <a:stretch/>
        </p:blipFill>
        <p:spPr bwMode="auto">
          <a:xfrm>
            <a:off x="2066924" y="1235630"/>
            <a:ext cx="8647171" cy="5308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9052983" y="2002786"/>
            <a:ext cx="2329390" cy="1026258"/>
            <a:chOff x="9052983" y="1972629"/>
            <a:chExt cx="2329390" cy="1026258"/>
          </a:xfrm>
        </p:grpSpPr>
        <p:sp>
          <p:nvSpPr>
            <p:cNvPr id="18" name="矩形 17"/>
            <p:cNvSpPr/>
            <p:nvPr/>
          </p:nvSpPr>
          <p:spPr>
            <a:xfrm>
              <a:off x="9052983" y="2476500"/>
              <a:ext cx="1557867" cy="5223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820274" y="1972629"/>
              <a:ext cx="1562099" cy="3609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多種輸出格式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2362200" y="2525700"/>
            <a:ext cx="6631516" cy="4015055"/>
            <a:chOff x="2362200" y="2319070"/>
            <a:chExt cx="6631516" cy="4291281"/>
          </a:xfrm>
        </p:grpSpPr>
        <p:sp>
          <p:nvSpPr>
            <p:cNvPr id="21" name="矩形 20"/>
            <p:cNvSpPr/>
            <p:nvPr/>
          </p:nvSpPr>
          <p:spPr>
            <a:xfrm>
              <a:off x="2362200" y="2760762"/>
              <a:ext cx="6631516" cy="38495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5702658" y="2319070"/>
              <a:ext cx="1562099" cy="6832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可直接瀏覽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PDF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全文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2723092" y="1793236"/>
            <a:ext cx="6270624" cy="3904833"/>
            <a:chOff x="2723092" y="1724353"/>
            <a:chExt cx="6270624" cy="390483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01727" y="2114256"/>
              <a:ext cx="5191989" cy="35149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4" name="矩形 23"/>
            <p:cNvSpPr/>
            <p:nvPr/>
          </p:nvSpPr>
          <p:spPr>
            <a:xfrm>
              <a:off x="2723092" y="3002334"/>
              <a:ext cx="601133" cy="2102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960937" y="1724353"/>
              <a:ext cx="1562099" cy="6832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詳細資料提供論文相關資訊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588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3590354" y="292653"/>
            <a:ext cx="5009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論文瀏覽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學門分類、瀏覽排行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344" y="1490964"/>
            <a:ext cx="9229725" cy="49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1480344" y="2647520"/>
            <a:ext cx="1838589" cy="3377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471334" y="2813894"/>
            <a:ext cx="855134" cy="341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27" y="2647521"/>
            <a:ext cx="3968809" cy="37697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矩形 25"/>
          <p:cNvSpPr/>
          <p:nvPr/>
        </p:nvSpPr>
        <p:spPr>
          <a:xfrm>
            <a:off x="9513358" y="5844117"/>
            <a:ext cx="939799" cy="400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4415876" y="2017493"/>
            <a:ext cx="2175424" cy="6832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可接針對學門瀏覽所有論文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447917" y="4788638"/>
            <a:ext cx="2323252" cy="61093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選擇更多，有更詳細的學科分類。</a:t>
            </a:r>
          </a:p>
        </p:txBody>
      </p:sp>
      <p:pic>
        <p:nvPicPr>
          <p:cNvPr id="29" name="Picture 8" descr="C:\Users\Ariel\Downloads\n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247">
            <a:off x="10867828" y="4397639"/>
            <a:ext cx="612071" cy="6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0E53E17-EBA4-4781-9D28-6708DBD73481}"/>
              </a:ext>
            </a:extLst>
          </p:cNvPr>
          <p:cNvSpPr/>
          <p:nvPr/>
        </p:nvSpPr>
        <p:spPr>
          <a:xfrm>
            <a:off x="6591300" y="1866900"/>
            <a:ext cx="657225" cy="2612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8F0BD2C5-181C-49F3-8594-EC7253820E51}"/>
              </a:ext>
            </a:extLst>
          </p:cNvPr>
          <p:cNvSpPr/>
          <p:nvPr/>
        </p:nvSpPr>
        <p:spPr>
          <a:xfrm>
            <a:off x="2359677" y="5844116"/>
            <a:ext cx="1838589" cy="36099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提供熱門瀏覽排行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5730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  <p:bldP spid="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4488036" y="292653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論文瀏覽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畢業學校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074" y="1260155"/>
            <a:ext cx="10456265" cy="498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2434676" y="2294661"/>
            <a:ext cx="2699298" cy="877163"/>
            <a:chOff x="2434676" y="2294661"/>
            <a:chExt cx="2699298" cy="877163"/>
          </a:xfrm>
        </p:grpSpPr>
        <p:sp>
          <p:nvSpPr>
            <p:cNvPr id="14" name="矩形 13"/>
            <p:cNvSpPr/>
            <p:nvPr/>
          </p:nvSpPr>
          <p:spPr>
            <a:xfrm>
              <a:off x="4080933" y="2751237"/>
              <a:ext cx="1053041" cy="4205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434676" y="2294661"/>
              <a:ext cx="2323252" cy="387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瀏覽所有論文發表學校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606376" y="1758894"/>
            <a:ext cx="6375948" cy="4287893"/>
            <a:chOff x="4606376" y="1758894"/>
            <a:chExt cx="6375948" cy="4287893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376" y="1758894"/>
              <a:ext cx="5021262" cy="42878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9929283" y="4742705"/>
              <a:ext cx="1053041" cy="4205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8951108" y="3997226"/>
              <a:ext cx="1956349" cy="6832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可搜尋及勾選特定的學校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0218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"/>
          <p:cNvSpPr txBox="1"/>
          <p:nvPr/>
        </p:nvSpPr>
        <p:spPr>
          <a:xfrm>
            <a:off x="4566583" y="2926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美加博碩論文索引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Picture 3" descr="C:\Users\Ariel\Desktop\FireShot Capture 005 - DDC - 數位化論文典藏聯盟(Digital Dissertation Consortium) - 192.168.0.24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r="4027" b="61900"/>
          <a:stretch/>
        </p:blipFill>
        <p:spPr bwMode="auto">
          <a:xfrm>
            <a:off x="1557257" y="1398496"/>
            <a:ext cx="9075899" cy="4972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523367" y="1802810"/>
            <a:ext cx="8915909" cy="4505681"/>
            <a:chOff x="523367" y="2107610"/>
            <a:chExt cx="8915909" cy="4505681"/>
          </a:xfrm>
        </p:grpSpPr>
        <p:sp>
          <p:nvSpPr>
            <p:cNvPr id="2" name="矩形 1"/>
            <p:cNvSpPr/>
            <p:nvPr/>
          </p:nvSpPr>
          <p:spPr>
            <a:xfrm>
              <a:off x="7227597" y="2107610"/>
              <a:ext cx="1027206" cy="3031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67" y="2107610"/>
              <a:ext cx="6447055" cy="45056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6501160" y="2732420"/>
              <a:ext cx="2938116" cy="8863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x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可直接連結進入論文收錄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ProQuest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美加博碩士論文索引資料庫</a:t>
              </a: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9990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 rot="2700000">
            <a:off x="756186" y="1959808"/>
            <a:ext cx="2713630" cy="2850166"/>
            <a:chOff x="0" y="986971"/>
            <a:chExt cx="4615543" cy="4847774"/>
          </a:xfrm>
        </p:grpSpPr>
        <p:sp>
          <p:nvSpPr>
            <p:cNvPr id="30" name="矩形 2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 rot="2700000">
            <a:off x="1680822" y="1299176"/>
            <a:ext cx="3799246" cy="3990406"/>
            <a:chOff x="0" y="986971"/>
            <a:chExt cx="4615543" cy="4847774"/>
          </a:xfrm>
        </p:grpSpPr>
        <p:sp>
          <p:nvSpPr>
            <p:cNvPr id="34" name="矩形 33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77A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00000">
            <a:off x="4445388" y="1323797"/>
            <a:ext cx="1409610" cy="1480534"/>
            <a:chOff x="0" y="986971"/>
            <a:chExt cx="4615543" cy="4847774"/>
          </a:xfrm>
        </p:grpSpPr>
        <p:sp>
          <p:nvSpPr>
            <p:cNvPr id="37" name="矩形 36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 rot="2700000">
            <a:off x="4526822" y="5309795"/>
            <a:ext cx="712090" cy="747916"/>
            <a:chOff x="0" y="986971"/>
            <a:chExt cx="4615543" cy="4847774"/>
          </a:xfrm>
        </p:grpSpPr>
        <p:sp>
          <p:nvSpPr>
            <p:cNvPr id="40" name="矩形 3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2842710" y="2142916"/>
            <a:ext cx="830997" cy="218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目錄</a:t>
            </a:r>
            <a:endParaRPr lang="en-US" altLang="zh-CN" sz="5400" b="1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  <a:cs typeface="宋体" pitchFamily="2" charset="-122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3793826" y="2450259"/>
            <a:ext cx="184666" cy="174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+mn-ea"/>
                <a:cs typeface="宋体" pitchFamily="2" charset="-122"/>
              </a:rPr>
              <a:t>CONTENTS</a:t>
            </a:r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>
            <a:off x="3673706" y="2406718"/>
            <a:ext cx="0" cy="174817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521170" y="2645946"/>
            <a:ext cx="4432320" cy="1567696"/>
            <a:chOff x="6429563" y="2186763"/>
            <a:chExt cx="3551068" cy="1256001"/>
          </a:xfrm>
        </p:grpSpPr>
        <p:sp>
          <p:nvSpPr>
            <p:cNvPr id="55" name="Rectangle 39"/>
            <p:cNvSpPr>
              <a:spLocks noChangeArrowheads="1"/>
            </p:cNvSpPr>
            <p:nvPr/>
          </p:nvSpPr>
          <p:spPr bwMode="auto">
            <a:xfrm>
              <a:off x="6918195" y="2186763"/>
              <a:ext cx="3024336" cy="24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關於數位化論文典藏聯盟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(DDC)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Rectangle 39"/>
            <p:cNvSpPr>
              <a:spLocks noChangeArrowheads="1"/>
            </p:cNvSpPr>
            <p:nvPr/>
          </p:nvSpPr>
          <p:spPr bwMode="auto">
            <a:xfrm>
              <a:off x="6956295" y="2484896"/>
              <a:ext cx="3024336" cy="12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About </a:t>
              </a:r>
              <a:r>
                <a:rPr lang="zh-TW" alt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、關於</a:t>
              </a:r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PQDT</a:t>
              </a:r>
              <a:r>
                <a:rPr lang="zh-TW" alt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、資料庫特色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6429563" y="2237293"/>
              <a:ext cx="257184" cy="257184"/>
              <a:chOff x="4923349" y="1378653"/>
              <a:chExt cx="305414" cy="305414"/>
            </a:xfrm>
            <a:solidFill>
              <a:srgbClr val="E94E60"/>
            </a:solidFill>
          </p:grpSpPr>
          <p:sp>
            <p:nvSpPr>
              <p:cNvPr id="73" name="椭圆 72"/>
              <p:cNvSpPr/>
              <p:nvPr/>
            </p:nvSpPr>
            <p:spPr>
              <a:xfrm>
                <a:off x="4923349" y="1378653"/>
                <a:ext cx="305414" cy="305414"/>
              </a:xfrm>
              <a:prstGeom prst="ellipse">
                <a:avLst/>
              </a:prstGeom>
              <a:noFill/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5008132" y="1463436"/>
                <a:ext cx="135848" cy="135848"/>
              </a:xfrm>
              <a:prstGeom prst="ellipse">
                <a:avLst/>
              </a:prstGeom>
              <a:solidFill>
                <a:srgbClr val="266C5F"/>
              </a:solidFill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" name="Rectangle 39"/>
            <p:cNvSpPr>
              <a:spLocks noChangeArrowheads="1"/>
            </p:cNvSpPr>
            <p:nvPr/>
          </p:nvSpPr>
          <p:spPr bwMode="auto">
            <a:xfrm>
              <a:off x="6918195" y="3015178"/>
              <a:ext cx="3024336" cy="24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平台介紹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39"/>
            <p:cNvSpPr>
              <a:spLocks noChangeArrowheads="1"/>
            </p:cNvSpPr>
            <p:nvPr/>
          </p:nvSpPr>
          <p:spPr bwMode="auto">
            <a:xfrm>
              <a:off x="6956295" y="3313308"/>
              <a:ext cx="3024336" cy="12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TW" alt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新功能、新舊平台比較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6429563" y="3065708"/>
              <a:ext cx="257184" cy="257184"/>
              <a:chOff x="4923349" y="1378653"/>
              <a:chExt cx="305414" cy="305414"/>
            </a:xfrm>
            <a:solidFill>
              <a:srgbClr val="E94E60"/>
            </a:solidFill>
          </p:grpSpPr>
          <p:sp>
            <p:nvSpPr>
              <p:cNvPr id="71" name="椭圆 70"/>
              <p:cNvSpPr/>
              <p:nvPr/>
            </p:nvSpPr>
            <p:spPr>
              <a:xfrm>
                <a:off x="4923349" y="1378653"/>
                <a:ext cx="305414" cy="305414"/>
              </a:xfrm>
              <a:prstGeom prst="ellipse">
                <a:avLst/>
              </a:prstGeom>
              <a:noFill/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5008132" y="1463434"/>
                <a:ext cx="135848" cy="135848"/>
              </a:xfrm>
              <a:prstGeom prst="ellipse">
                <a:avLst/>
              </a:prstGeom>
              <a:solidFill>
                <a:srgbClr val="266C5F"/>
              </a:solidFill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229246E7-D3EE-4CF3-9BDF-7C981D971160}"/>
              </a:ext>
            </a:extLst>
          </p:cNvPr>
          <p:cNvGrpSpPr/>
          <p:nvPr/>
        </p:nvGrpSpPr>
        <p:grpSpPr>
          <a:xfrm>
            <a:off x="2002780" y="1075026"/>
            <a:ext cx="8753475" cy="5573424"/>
            <a:chOff x="2002780" y="1075026"/>
            <a:chExt cx="8753475" cy="557342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780" y="1075026"/>
              <a:ext cx="8753475" cy="5573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圖片 2">
              <a:extLst>
                <a:ext uri="{FF2B5EF4-FFF2-40B4-BE49-F238E27FC236}">
                  <a16:creationId xmlns="" xmlns:a16="http://schemas.microsoft.com/office/drawing/2014/main" id="{22C32A5A-1A37-4575-BBD8-EE98E0CFF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6582" y="1477293"/>
              <a:ext cx="809625" cy="419100"/>
            </a:xfrm>
            <a:prstGeom prst="rect">
              <a:avLst/>
            </a:prstGeom>
          </p:spPr>
        </p:pic>
        <p:pic>
          <p:nvPicPr>
            <p:cNvPr id="2" name="圖片 1">
              <a:extLst>
                <a:ext uri="{FF2B5EF4-FFF2-40B4-BE49-F238E27FC236}">
                  <a16:creationId xmlns="" xmlns:a16="http://schemas.microsoft.com/office/drawing/2014/main" id="{64C26D31-F889-4DE3-BCF2-7727B4B15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2939" y="1490193"/>
              <a:ext cx="373136" cy="234000"/>
            </a:xfrm>
            <a:prstGeom prst="rect">
              <a:avLst/>
            </a:prstGeom>
          </p:spPr>
        </p:pic>
      </p:grpSp>
      <p:sp>
        <p:nvSpPr>
          <p:cNvPr id="32" name="TextBox 2"/>
          <p:cNvSpPr txBox="1"/>
          <p:nvPr/>
        </p:nvSpPr>
        <p:spPr>
          <a:xfrm>
            <a:off x="4566583" y="2926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美加博碩論文索引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5713121" y="3418220"/>
            <a:ext cx="4164304" cy="992834"/>
            <a:chOff x="5713121" y="3418220"/>
            <a:chExt cx="4164304" cy="992834"/>
          </a:xfrm>
        </p:grpSpPr>
        <p:sp>
          <p:nvSpPr>
            <p:cNvPr id="10" name="矩形 9"/>
            <p:cNvSpPr/>
            <p:nvPr/>
          </p:nvSpPr>
          <p:spPr>
            <a:xfrm>
              <a:off x="5713121" y="4107860"/>
              <a:ext cx="513603" cy="3031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6379517" y="3418220"/>
              <a:ext cx="3497908" cy="8863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x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使用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ProQuest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資料庫索引論文，可查看聯盟是否有典藏此論文，如無典藏可點選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DDC Link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前往推薦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532869" y="1778873"/>
            <a:ext cx="7515225" cy="4788062"/>
            <a:chOff x="461960" y="1467387"/>
            <a:chExt cx="7515226" cy="478806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60" y="1467387"/>
              <a:ext cx="7515226" cy="478806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5611821" y="3512668"/>
              <a:ext cx="2012008" cy="8863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x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進入畫面後，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就能推薦圖書館收錄本論文全文囉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800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 rot="2700000">
            <a:off x="681829" y="1864125"/>
            <a:ext cx="2862343" cy="3006362"/>
            <a:chOff x="0" y="986971"/>
            <a:chExt cx="4615543" cy="4847774"/>
          </a:xfrm>
        </p:grpSpPr>
        <p:sp>
          <p:nvSpPr>
            <p:cNvPr id="60" name="矩形 5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 rot="2700000">
            <a:off x="2332200" y="1403028"/>
            <a:ext cx="3616790" cy="4209090"/>
          </a:xfrm>
          <a:prstGeom prst="rect">
            <a:avLst/>
          </a:prstGeom>
          <a:noFill/>
          <a:ln>
            <a:solidFill>
              <a:srgbClr val="266C5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 rot="2700000">
            <a:off x="5182811" y="1190047"/>
            <a:ext cx="1486859" cy="1561670"/>
            <a:chOff x="0" y="986971"/>
            <a:chExt cx="4615543" cy="4847774"/>
          </a:xfrm>
        </p:grpSpPr>
        <p:sp>
          <p:nvSpPr>
            <p:cNvPr id="24" name="矩形 23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2700000">
            <a:off x="4879379" y="5449963"/>
            <a:ext cx="751113" cy="788905"/>
            <a:chOff x="0" y="986971"/>
            <a:chExt cx="4615543" cy="4847774"/>
          </a:xfrm>
        </p:grpSpPr>
        <p:sp>
          <p:nvSpPr>
            <p:cNvPr id="28" name="矩形 27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PA_Line 2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7318606" y="3193138"/>
            <a:ext cx="4733192" cy="14736"/>
          </a:xfrm>
          <a:prstGeom prst="line">
            <a:avLst/>
          </a:prstGeom>
          <a:noFill/>
          <a:ln w="6350">
            <a:solidFill>
              <a:srgbClr val="266C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rgbClr val="E94E60"/>
              </a:solidFill>
              <a:latin typeface="Arial" pitchFamily="34" charset="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307" y="6285013"/>
            <a:ext cx="2042836" cy="449799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6421988" y="2252919"/>
            <a:ext cx="10516296" cy="3171935"/>
            <a:chOff x="6421988" y="1490919"/>
            <a:chExt cx="10516296" cy="3171935"/>
          </a:xfrm>
        </p:grpSpPr>
        <p:sp>
          <p:nvSpPr>
            <p:cNvPr id="33" name="1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004280" y="1490919"/>
              <a:ext cx="2219094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rPr>
                <a:t>謝謝</a:t>
              </a:r>
              <a:endPara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 pitchFamily="2" charset="-122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8139080" y="2139770"/>
              <a:ext cx="87992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D549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defRPr>
              </a:lvl1pPr>
            </a:lstStyle>
            <a:p>
              <a:r>
                <a:rPr lang="en-US" altLang="zh-TW" sz="1800" dirty="0">
                  <a:solidFill>
                    <a:srgbClr val="266C5F"/>
                  </a:solidFill>
                </a:rPr>
                <a:t>Thanks for your attention.</a:t>
              </a:r>
              <a:endParaRPr lang="zh-TW" altLang="en-US" sz="1800" dirty="0">
                <a:solidFill>
                  <a:srgbClr val="266C5F"/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421988" y="2693084"/>
              <a:ext cx="6214512" cy="1969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D549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defRPr>
              </a:lvl1pPr>
            </a:lstStyle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【</a:t>
              </a:r>
              <a:r>
                <a:rPr lang="zh-TW" altLang="en-US" sz="1600" dirty="0">
                  <a:solidFill>
                    <a:schemeClr val="tx1"/>
                  </a:solidFill>
                </a:rPr>
                <a:t>台北總公司</a:t>
              </a:r>
              <a:r>
                <a:rPr lang="en-US" altLang="zh-TW" sz="1600" dirty="0">
                  <a:solidFill>
                    <a:schemeClr val="tx1"/>
                  </a:solidFill>
                </a:rPr>
                <a:t>】110 </a:t>
              </a:r>
              <a:r>
                <a:rPr lang="zh-TW" altLang="en-US" sz="1600" dirty="0">
                  <a:solidFill>
                    <a:schemeClr val="tx1"/>
                  </a:solidFill>
                </a:rPr>
                <a:t>台北市和平東路三段</a:t>
              </a:r>
              <a:r>
                <a:rPr lang="en-US" altLang="zh-TW" sz="1600" dirty="0">
                  <a:solidFill>
                    <a:schemeClr val="tx1"/>
                  </a:solidFill>
                </a:rPr>
                <a:t>315</a:t>
              </a:r>
              <a:r>
                <a:rPr lang="zh-TW" altLang="en-US" sz="1600" dirty="0">
                  <a:solidFill>
                    <a:schemeClr val="tx1"/>
                  </a:solidFill>
                </a:rPr>
                <a:t>號</a:t>
              </a:r>
              <a:r>
                <a:rPr lang="en-US" altLang="zh-TW" sz="1600" dirty="0">
                  <a:solidFill>
                    <a:schemeClr val="tx1"/>
                  </a:solidFill>
                </a:rPr>
                <a:t>7</a:t>
              </a:r>
              <a:r>
                <a:rPr lang="zh-TW" altLang="en-US" sz="1600" dirty="0">
                  <a:solidFill>
                    <a:schemeClr val="tx1"/>
                  </a:solidFill>
                </a:rPr>
                <a:t>樓      </a:t>
              </a:r>
              <a:endParaRPr lang="en-US" altLang="zh-TW" sz="1600" dirty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1600" dirty="0">
                  <a:solidFill>
                    <a:schemeClr val="tx1"/>
                  </a:solidFill>
                </a:rPr>
                <a:t>電話：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(02)2736-1058   </a:t>
              </a:r>
              <a:r>
                <a:rPr lang="zh-TW" altLang="en-US" sz="1600" dirty="0">
                  <a:solidFill>
                    <a:schemeClr val="tx1"/>
                  </a:solidFill>
                </a:rPr>
                <a:t>傳真：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(02)2736-3001</a:t>
              </a:r>
            </a:p>
            <a:p>
              <a:pPr algn="ctr"/>
              <a:endParaRPr lang="en-US" altLang="zh-TW" sz="16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【</a:t>
              </a:r>
              <a:r>
                <a:rPr lang="zh-TW" altLang="en-US" sz="1600" dirty="0">
                  <a:solidFill>
                    <a:schemeClr val="tx1"/>
                  </a:solidFill>
                </a:rPr>
                <a:t>南部辦事處</a:t>
              </a:r>
              <a:r>
                <a:rPr lang="en-US" altLang="zh-TW" sz="1600" dirty="0">
                  <a:solidFill>
                    <a:schemeClr val="tx1"/>
                  </a:solidFill>
                </a:rPr>
                <a:t>】710 </a:t>
              </a:r>
              <a:r>
                <a:rPr lang="zh-TW" altLang="en-US" sz="1600" dirty="0">
                  <a:solidFill>
                    <a:schemeClr val="tx1"/>
                  </a:solidFill>
                </a:rPr>
                <a:t>台南市永康區中華路</a:t>
              </a:r>
              <a:r>
                <a:rPr lang="en-US" altLang="zh-TW" sz="1600" dirty="0">
                  <a:solidFill>
                    <a:schemeClr val="tx1"/>
                  </a:solidFill>
                </a:rPr>
                <a:t>425</a:t>
              </a:r>
              <a:r>
                <a:rPr lang="zh-TW" altLang="en-US" sz="1600" dirty="0">
                  <a:solidFill>
                    <a:schemeClr val="tx1"/>
                  </a:solidFill>
                </a:rPr>
                <a:t>號</a:t>
              </a:r>
              <a:r>
                <a:rPr lang="en-US" altLang="zh-TW" sz="1600" dirty="0">
                  <a:solidFill>
                    <a:schemeClr val="tx1"/>
                  </a:solidFill>
                </a:rPr>
                <a:t>9</a:t>
              </a:r>
              <a:r>
                <a:rPr lang="zh-TW" altLang="en-US" sz="1600" dirty="0">
                  <a:solidFill>
                    <a:schemeClr val="tx1"/>
                  </a:solidFill>
                </a:rPr>
                <a:t>樓之</a:t>
              </a:r>
              <a:r>
                <a:rPr lang="en-US" altLang="zh-TW" sz="1600" dirty="0">
                  <a:solidFill>
                    <a:schemeClr val="tx1"/>
                  </a:solidFill>
                </a:rPr>
                <a:t>3  </a:t>
              </a:r>
            </a:p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 </a:t>
              </a:r>
              <a:r>
                <a:rPr lang="zh-TW" altLang="en-US" sz="1600" dirty="0">
                  <a:solidFill>
                    <a:schemeClr val="tx1"/>
                  </a:solidFill>
                </a:rPr>
                <a:t>電話：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(06)302-5369    </a:t>
              </a:r>
              <a:r>
                <a:rPr lang="zh-TW" altLang="en-US" sz="1600" dirty="0">
                  <a:solidFill>
                    <a:schemeClr val="tx1"/>
                  </a:solidFill>
                </a:rPr>
                <a:t>傳真：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(06)302-5427  </a:t>
              </a:r>
            </a:p>
            <a:p>
              <a:pPr algn="ctr"/>
              <a:r>
                <a:rPr lang="zh-TW" altLang="en-US" sz="1600" dirty="0">
                  <a:solidFill>
                    <a:schemeClr val="tx1"/>
                  </a:solidFill>
                </a:rPr>
                <a:t>網址：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www.tbmc.com.tw   </a:t>
              </a:r>
            </a:p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E-mail</a:t>
              </a:r>
              <a:r>
                <a:rPr lang="zh-TW" altLang="en-US" sz="1600" dirty="0">
                  <a:solidFill>
                    <a:schemeClr val="tx1"/>
                  </a:solidFill>
                </a:rPr>
                <a:t>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info@tbmc.com.tw</a:t>
              </a:r>
            </a:p>
            <a:p>
              <a:pPr algn="ctr"/>
              <a:endParaRPr lang="zh-TW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3812" y="6143171"/>
            <a:ext cx="81534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kumimoji="0" lang="en-US" altLang="zh-TW" sz="14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95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65425" y="987222"/>
            <a:ext cx="2696320" cy="2429725"/>
            <a:chOff x="687918" y="1359259"/>
            <a:chExt cx="5202542" cy="4688151"/>
          </a:xfrm>
        </p:grpSpPr>
        <p:grpSp>
          <p:nvGrpSpPr>
            <p:cNvPr id="15" name="组合 14"/>
            <p:cNvGrpSpPr/>
            <p:nvPr/>
          </p:nvGrpSpPr>
          <p:grpSpPr>
            <a:xfrm rot="2700000">
              <a:off x="756186" y="1959808"/>
              <a:ext cx="2713630" cy="2850166"/>
              <a:chOff x="0" y="986971"/>
              <a:chExt cx="4615543" cy="484777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2700000">
              <a:off x="1680822" y="1299176"/>
              <a:ext cx="3799246" cy="3990406"/>
              <a:chOff x="0" y="986971"/>
              <a:chExt cx="4615543" cy="484777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77A3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2700000">
              <a:off x="4445388" y="1323797"/>
              <a:ext cx="1409610" cy="1480534"/>
              <a:chOff x="0" y="986971"/>
              <a:chExt cx="4615543" cy="484777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2700000">
              <a:off x="4482450" y="5291415"/>
              <a:ext cx="764075" cy="747916"/>
              <a:chOff x="-336941" y="986971"/>
              <a:chExt cx="4952484" cy="484777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-336941" y="1152319"/>
                <a:ext cx="4180123" cy="4180117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3" name="矩形 69"/>
          <p:cNvSpPr>
            <a:spLocks noChangeArrowheads="1"/>
          </p:cNvSpPr>
          <p:nvPr/>
        </p:nvSpPr>
        <p:spPr bwMode="auto">
          <a:xfrm>
            <a:off x="3545047" y="4099727"/>
            <a:ext cx="5137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zh-TW" altLang="en-US" sz="4800" b="1" dirty="0">
                <a:solidFill>
                  <a:srgbClr val="266C5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資料庫介紹</a:t>
            </a:r>
            <a:endParaRPr lang="en-US" altLang="zh-CN" sz="4800" b="1" dirty="0">
              <a:solidFill>
                <a:srgbClr val="266C5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4" name="矩形 70"/>
          <p:cNvSpPr>
            <a:spLocks noChangeArrowheads="1"/>
          </p:cNvSpPr>
          <p:nvPr/>
        </p:nvSpPr>
        <p:spPr bwMode="auto">
          <a:xfrm>
            <a:off x="1540438" y="5140462"/>
            <a:ext cx="9109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關於數位化論文典藏聯盟</a:t>
            </a: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(DDC)</a:t>
            </a: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資料收錄、資料庫特色、新舊平台比較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380444" y="4672624"/>
            <a:ext cx="1456264" cy="1"/>
          </a:xfrm>
          <a:prstGeom prst="line">
            <a:avLst/>
          </a:prstGeom>
          <a:ln w="9525">
            <a:solidFill>
              <a:srgbClr val="26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8343544" y="4672624"/>
            <a:ext cx="1379619" cy="1"/>
          </a:xfrm>
          <a:prstGeom prst="line">
            <a:avLst/>
          </a:prstGeom>
          <a:ln w="9525">
            <a:solidFill>
              <a:srgbClr val="26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_14"/>
          <p:cNvSpPr txBox="1">
            <a:spLocks noChangeArrowheads="1"/>
          </p:cNvSpPr>
          <p:nvPr/>
        </p:nvSpPr>
        <p:spPr bwMode="auto">
          <a:xfrm>
            <a:off x="5051817" y="1598905"/>
            <a:ext cx="2264212" cy="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Ariel\Desktop\圖片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-1" r="11719" b="41219"/>
          <a:stretch/>
        </p:blipFill>
        <p:spPr bwMode="auto">
          <a:xfrm>
            <a:off x="5374611" y="1790145"/>
            <a:ext cx="6408608" cy="418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"/>
          <p:cNvSpPr txBox="1"/>
          <p:nvPr/>
        </p:nvSpPr>
        <p:spPr>
          <a:xfrm>
            <a:off x="3483754" y="292653"/>
            <a:ext cx="5222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關於數位化論文典藏聯盟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(DDC)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865915" y="4227599"/>
            <a:ext cx="4155148" cy="1438855"/>
            <a:chOff x="865915" y="3770399"/>
            <a:chExt cx="4155148" cy="1438855"/>
          </a:xfrm>
        </p:grpSpPr>
        <p:grpSp>
          <p:nvGrpSpPr>
            <p:cNvPr id="13" name="组合 12"/>
            <p:cNvGrpSpPr/>
            <p:nvPr/>
          </p:nvGrpSpPr>
          <p:grpSpPr>
            <a:xfrm>
              <a:off x="865915" y="3878037"/>
              <a:ext cx="660348" cy="660348"/>
              <a:chOff x="641132" y="4608587"/>
              <a:chExt cx="708547" cy="708547"/>
            </a:xfrm>
            <a:solidFill>
              <a:srgbClr val="266C5F"/>
            </a:solidFill>
          </p:grpSpPr>
          <p:sp>
            <p:nvSpPr>
              <p:cNvPr id="14" name="椭圆 13"/>
              <p:cNvSpPr/>
              <p:nvPr/>
            </p:nvSpPr>
            <p:spPr>
              <a:xfrm>
                <a:off x="641132" y="4608587"/>
                <a:ext cx="708547" cy="708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23"/>
              <p:cNvSpPr>
                <a:spLocks noEditPoints="1"/>
              </p:cNvSpPr>
              <p:nvPr/>
            </p:nvSpPr>
            <p:spPr bwMode="auto">
              <a:xfrm>
                <a:off x="750137" y="4793025"/>
                <a:ext cx="490538" cy="371475"/>
              </a:xfrm>
              <a:custGeom>
                <a:avLst/>
                <a:gdLst>
                  <a:gd name="T0" fmla="*/ 105 w 128"/>
                  <a:gd name="T1" fmla="*/ 2 h 96"/>
                  <a:gd name="T2" fmla="*/ 28 w 128"/>
                  <a:gd name="T3" fmla="*/ 0 h 96"/>
                  <a:gd name="T4" fmla="*/ 2 w 128"/>
                  <a:gd name="T5" fmla="*/ 23 h 96"/>
                  <a:gd name="T6" fmla="*/ 2 w 128"/>
                  <a:gd name="T7" fmla="*/ 34 h 96"/>
                  <a:gd name="T8" fmla="*/ 64 w 128"/>
                  <a:gd name="T9" fmla="*/ 96 h 96"/>
                  <a:gd name="T10" fmla="*/ 126 w 128"/>
                  <a:gd name="T11" fmla="*/ 34 h 96"/>
                  <a:gd name="T12" fmla="*/ 126 w 128"/>
                  <a:gd name="T13" fmla="*/ 23 h 96"/>
                  <a:gd name="T14" fmla="*/ 55 w 128"/>
                  <a:gd name="T15" fmla="*/ 28 h 96"/>
                  <a:gd name="T16" fmla="*/ 73 w 128"/>
                  <a:gd name="T17" fmla="*/ 28 h 96"/>
                  <a:gd name="T18" fmla="*/ 78 w 128"/>
                  <a:gd name="T19" fmla="*/ 9 h 96"/>
                  <a:gd name="T20" fmla="*/ 76 w 128"/>
                  <a:gd name="T21" fmla="*/ 25 h 96"/>
                  <a:gd name="T22" fmla="*/ 52 w 128"/>
                  <a:gd name="T23" fmla="*/ 25 h 96"/>
                  <a:gd name="T24" fmla="*/ 50 w 128"/>
                  <a:gd name="T25" fmla="*/ 9 h 96"/>
                  <a:gd name="T26" fmla="*/ 52 w 128"/>
                  <a:gd name="T27" fmla="*/ 25 h 96"/>
                  <a:gd name="T28" fmla="*/ 64 w 128"/>
                  <a:gd name="T29" fmla="*/ 82 h 96"/>
                  <a:gd name="T30" fmla="*/ 74 w 128"/>
                  <a:gd name="T31" fmla="*/ 32 h 96"/>
                  <a:gd name="T32" fmla="*/ 98 w 128"/>
                  <a:gd name="T33" fmla="*/ 32 h 96"/>
                  <a:gd name="T34" fmla="*/ 78 w 128"/>
                  <a:gd name="T35" fmla="*/ 32 h 96"/>
                  <a:gd name="T36" fmla="*/ 89 w 128"/>
                  <a:gd name="T37" fmla="*/ 20 h 96"/>
                  <a:gd name="T38" fmla="*/ 79 w 128"/>
                  <a:gd name="T39" fmla="*/ 28 h 96"/>
                  <a:gd name="T40" fmla="*/ 97 w 128"/>
                  <a:gd name="T41" fmla="*/ 8 h 96"/>
                  <a:gd name="T42" fmla="*/ 83 w 128"/>
                  <a:gd name="T43" fmla="*/ 8 h 96"/>
                  <a:gd name="T44" fmla="*/ 55 w 128"/>
                  <a:gd name="T45" fmla="*/ 8 h 96"/>
                  <a:gd name="T46" fmla="*/ 64 w 128"/>
                  <a:gd name="T47" fmla="*/ 15 h 96"/>
                  <a:gd name="T48" fmla="*/ 31 w 128"/>
                  <a:gd name="T49" fmla="*/ 8 h 96"/>
                  <a:gd name="T50" fmla="*/ 39 w 128"/>
                  <a:gd name="T51" fmla="*/ 14 h 96"/>
                  <a:gd name="T52" fmla="*/ 49 w 128"/>
                  <a:gd name="T53" fmla="*/ 28 h 96"/>
                  <a:gd name="T54" fmla="*/ 39 w 128"/>
                  <a:gd name="T55" fmla="*/ 20 h 96"/>
                  <a:gd name="T56" fmla="*/ 60 w 128"/>
                  <a:gd name="T57" fmla="*/ 81 h 96"/>
                  <a:gd name="T58" fmla="*/ 50 w 128"/>
                  <a:gd name="T59" fmla="*/ 32 h 96"/>
                  <a:gd name="T60" fmla="*/ 11 w 128"/>
                  <a:gd name="T61" fmla="*/ 32 h 96"/>
                  <a:gd name="T62" fmla="*/ 51 w 128"/>
                  <a:gd name="T63" fmla="*/ 74 h 96"/>
                  <a:gd name="T64" fmla="*/ 117 w 128"/>
                  <a:gd name="T65" fmla="*/ 32 h 96"/>
                  <a:gd name="T66" fmla="*/ 102 w 128"/>
                  <a:gd name="T67" fmla="*/ 32 h 96"/>
                  <a:gd name="T68" fmla="*/ 92 w 128"/>
                  <a:gd name="T69" fmla="*/ 17 h 96"/>
                  <a:gd name="T70" fmla="*/ 120 w 128"/>
                  <a:gd name="T71" fmla="*/ 28 h 96"/>
                  <a:gd name="T72" fmla="*/ 27 w 128"/>
                  <a:gd name="T73" fmla="*/ 10 h 96"/>
                  <a:gd name="T74" fmla="*/ 25 w 128"/>
                  <a:gd name="T75" fmla="*/ 28 h 96"/>
                  <a:gd name="T76" fmla="*/ 27 w 128"/>
                  <a:gd name="T77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8" h="96">
                    <a:moveTo>
                      <a:pt x="126" y="23"/>
                    </a:moveTo>
                    <a:cubicBezTo>
                      <a:pt x="105" y="2"/>
                      <a:pt x="105" y="2"/>
                      <a:pt x="105" y="2"/>
                    </a:cubicBezTo>
                    <a:cubicBezTo>
                      <a:pt x="104" y="1"/>
                      <a:pt x="102" y="0"/>
                      <a:pt x="10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4" y="1"/>
                      <a:pt x="23" y="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1" y="24"/>
                      <a:pt x="0" y="26"/>
                      <a:pt x="0" y="28"/>
                    </a:cubicBezTo>
                    <a:cubicBezTo>
                      <a:pt x="0" y="30"/>
                      <a:pt x="1" y="32"/>
                      <a:pt x="2" y="3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60" y="95"/>
                      <a:pt x="62" y="96"/>
                      <a:pt x="64" y="96"/>
                    </a:cubicBezTo>
                    <a:cubicBezTo>
                      <a:pt x="66" y="96"/>
                      <a:pt x="68" y="95"/>
                      <a:pt x="70" y="93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27" y="32"/>
                      <a:pt x="128" y="30"/>
                      <a:pt x="128" y="28"/>
                    </a:cubicBezTo>
                    <a:cubicBezTo>
                      <a:pt x="128" y="26"/>
                      <a:pt x="127" y="24"/>
                      <a:pt x="126" y="23"/>
                    </a:cubicBezTo>
                    <a:close/>
                    <a:moveTo>
                      <a:pt x="73" y="28"/>
                    </a:moveTo>
                    <a:cubicBezTo>
                      <a:pt x="55" y="28"/>
                      <a:pt x="55" y="28"/>
                      <a:pt x="55" y="28"/>
                    </a:cubicBezTo>
                    <a:cubicBezTo>
                      <a:pt x="64" y="21"/>
                      <a:pt x="64" y="21"/>
                      <a:pt x="64" y="21"/>
                    </a:cubicBezTo>
                    <a:lnTo>
                      <a:pt x="73" y="28"/>
                    </a:lnTo>
                    <a:close/>
                    <a:moveTo>
                      <a:pt x="67" y="18"/>
                    </a:moveTo>
                    <a:cubicBezTo>
                      <a:pt x="78" y="9"/>
                      <a:pt x="78" y="9"/>
                      <a:pt x="78" y="9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76" y="25"/>
                      <a:pt x="76" y="25"/>
                      <a:pt x="76" y="25"/>
                    </a:cubicBezTo>
                    <a:lnTo>
                      <a:pt x="67" y="18"/>
                    </a:lnTo>
                    <a:close/>
                    <a:moveTo>
                      <a:pt x="52" y="25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61" y="18"/>
                      <a:pt x="61" y="18"/>
                      <a:pt x="61" y="18"/>
                    </a:cubicBezTo>
                    <a:lnTo>
                      <a:pt x="52" y="25"/>
                    </a:lnTo>
                    <a:close/>
                    <a:moveTo>
                      <a:pt x="74" y="32"/>
                    </a:moveTo>
                    <a:cubicBezTo>
                      <a:pt x="64" y="82"/>
                      <a:pt x="64" y="82"/>
                      <a:pt x="64" y="82"/>
                    </a:cubicBezTo>
                    <a:cubicBezTo>
                      <a:pt x="54" y="32"/>
                      <a:pt x="54" y="32"/>
                      <a:pt x="54" y="32"/>
                    </a:cubicBezTo>
                    <a:lnTo>
                      <a:pt x="74" y="32"/>
                    </a:lnTo>
                    <a:close/>
                    <a:moveTo>
                      <a:pt x="78" y="32"/>
                    </a:moveTo>
                    <a:cubicBezTo>
                      <a:pt x="98" y="32"/>
                      <a:pt x="98" y="32"/>
                      <a:pt x="98" y="32"/>
                    </a:cubicBezTo>
                    <a:cubicBezTo>
                      <a:pt x="68" y="81"/>
                      <a:pt x="68" y="81"/>
                      <a:pt x="68" y="81"/>
                    </a:cubicBezTo>
                    <a:lnTo>
                      <a:pt x="78" y="32"/>
                    </a:lnTo>
                    <a:close/>
                    <a:moveTo>
                      <a:pt x="79" y="28"/>
                    </a:moveTo>
                    <a:cubicBezTo>
                      <a:pt x="89" y="20"/>
                      <a:pt x="89" y="20"/>
                      <a:pt x="89" y="20"/>
                    </a:cubicBezTo>
                    <a:cubicBezTo>
                      <a:pt x="97" y="28"/>
                      <a:pt x="97" y="28"/>
                      <a:pt x="97" y="28"/>
                    </a:cubicBezTo>
                    <a:lnTo>
                      <a:pt x="79" y="28"/>
                    </a:lnTo>
                    <a:close/>
                    <a:moveTo>
                      <a:pt x="83" y="8"/>
                    </a:moveTo>
                    <a:cubicBezTo>
                      <a:pt x="97" y="8"/>
                      <a:pt x="97" y="8"/>
                      <a:pt x="97" y="8"/>
                    </a:cubicBezTo>
                    <a:cubicBezTo>
                      <a:pt x="89" y="14"/>
                      <a:pt x="89" y="14"/>
                      <a:pt x="89" y="14"/>
                    </a:cubicBezTo>
                    <a:lnTo>
                      <a:pt x="83" y="8"/>
                    </a:lnTo>
                    <a:close/>
                    <a:moveTo>
                      <a:pt x="64" y="15"/>
                    </a:moveTo>
                    <a:cubicBezTo>
                      <a:pt x="55" y="8"/>
                      <a:pt x="55" y="8"/>
                      <a:pt x="55" y="8"/>
                    </a:cubicBezTo>
                    <a:cubicBezTo>
                      <a:pt x="73" y="8"/>
                      <a:pt x="73" y="8"/>
                      <a:pt x="73" y="8"/>
                    </a:cubicBezTo>
                    <a:lnTo>
                      <a:pt x="64" y="15"/>
                    </a:lnTo>
                    <a:close/>
                    <a:moveTo>
                      <a:pt x="39" y="14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45" y="8"/>
                      <a:pt x="45" y="8"/>
                      <a:pt x="45" y="8"/>
                    </a:cubicBezTo>
                    <a:lnTo>
                      <a:pt x="39" y="14"/>
                    </a:lnTo>
                    <a:close/>
                    <a:moveTo>
                      <a:pt x="39" y="20"/>
                    </a:moveTo>
                    <a:cubicBezTo>
                      <a:pt x="49" y="28"/>
                      <a:pt x="49" y="28"/>
                      <a:pt x="49" y="28"/>
                    </a:cubicBezTo>
                    <a:cubicBezTo>
                      <a:pt x="31" y="28"/>
                      <a:pt x="31" y="28"/>
                      <a:pt x="31" y="28"/>
                    </a:cubicBezTo>
                    <a:lnTo>
                      <a:pt x="39" y="20"/>
                    </a:lnTo>
                    <a:close/>
                    <a:moveTo>
                      <a:pt x="50" y="32"/>
                    </a:moveTo>
                    <a:cubicBezTo>
                      <a:pt x="60" y="81"/>
                      <a:pt x="60" y="81"/>
                      <a:pt x="60" y="81"/>
                    </a:cubicBezTo>
                    <a:cubicBezTo>
                      <a:pt x="30" y="32"/>
                      <a:pt x="30" y="32"/>
                      <a:pt x="30" y="32"/>
                    </a:cubicBezTo>
                    <a:lnTo>
                      <a:pt x="50" y="32"/>
                    </a:lnTo>
                    <a:close/>
                    <a:moveTo>
                      <a:pt x="51" y="74"/>
                    </a:moveTo>
                    <a:cubicBezTo>
                      <a:pt x="11" y="32"/>
                      <a:pt x="11" y="32"/>
                      <a:pt x="11" y="32"/>
                    </a:cubicBezTo>
                    <a:cubicBezTo>
                      <a:pt x="26" y="32"/>
                      <a:pt x="26" y="32"/>
                      <a:pt x="26" y="32"/>
                    </a:cubicBezTo>
                    <a:lnTo>
                      <a:pt x="51" y="74"/>
                    </a:lnTo>
                    <a:close/>
                    <a:moveTo>
                      <a:pt x="102" y="32"/>
                    </a:moveTo>
                    <a:cubicBezTo>
                      <a:pt x="117" y="32"/>
                      <a:pt x="117" y="32"/>
                      <a:pt x="117" y="32"/>
                    </a:cubicBezTo>
                    <a:cubicBezTo>
                      <a:pt x="77" y="74"/>
                      <a:pt x="77" y="74"/>
                      <a:pt x="77" y="74"/>
                    </a:cubicBezTo>
                    <a:lnTo>
                      <a:pt x="102" y="32"/>
                    </a:lnTo>
                    <a:close/>
                    <a:moveTo>
                      <a:pt x="103" y="28"/>
                    </a:moveTo>
                    <a:cubicBezTo>
                      <a:pt x="92" y="17"/>
                      <a:pt x="92" y="17"/>
                      <a:pt x="92" y="17"/>
                    </a:cubicBezTo>
                    <a:cubicBezTo>
                      <a:pt x="101" y="10"/>
                      <a:pt x="101" y="10"/>
                      <a:pt x="101" y="10"/>
                    </a:cubicBezTo>
                    <a:cubicBezTo>
                      <a:pt x="120" y="28"/>
                      <a:pt x="120" y="28"/>
                      <a:pt x="120" y="28"/>
                    </a:cubicBezTo>
                    <a:lnTo>
                      <a:pt x="103" y="28"/>
                    </a:lnTo>
                    <a:close/>
                    <a:moveTo>
                      <a:pt x="27" y="10"/>
                    </a:moveTo>
                    <a:cubicBezTo>
                      <a:pt x="36" y="17"/>
                      <a:pt x="36" y="17"/>
                      <a:pt x="36" y="17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8" y="28"/>
                      <a:pt x="8" y="28"/>
                      <a:pt x="8" y="28"/>
                    </a:cubicBezTo>
                    <a:lnTo>
                      <a:pt x="27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16" name="TextBox 14"/>
            <p:cNvSpPr txBox="1"/>
            <p:nvPr/>
          </p:nvSpPr>
          <p:spPr>
            <a:xfrm>
              <a:off x="1596266" y="3770399"/>
              <a:ext cx="3424797" cy="143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000">
                <a:lnSpc>
                  <a:spcPct val="125000"/>
                </a:lnSpc>
                <a:spcBef>
                  <a:spcPct val="0"/>
                </a:spcBef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共建共享模式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：會員於參加年度期間，可使用聯盟內所有論文；若退出聯盟後，僅能使用其「參加年度期間」聯盟所訂購之論文，不得使用其「未參加年度」聯盟所購置之論文。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987581" y="1639261"/>
            <a:ext cx="4003519" cy="1708160"/>
            <a:chOff x="987581" y="1639261"/>
            <a:chExt cx="4003519" cy="1708160"/>
          </a:xfrm>
        </p:grpSpPr>
        <p:sp>
          <p:nvSpPr>
            <p:cNvPr id="7" name="TextBox 14"/>
            <p:cNvSpPr txBox="1"/>
            <p:nvPr/>
          </p:nvSpPr>
          <p:spPr>
            <a:xfrm>
              <a:off x="1596266" y="1639261"/>
              <a:ext cx="3394834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數位化論文典藏聯盟</a:t>
              </a:r>
              <a:r>
                <a: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(DDC)2001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年成立迄今，已超過</a:t>
              </a:r>
              <a:r>
                <a: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10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個年頭，累積之全文論文篇數已達</a:t>
              </a:r>
              <a:r>
                <a:rPr lang="en-US" altLang="zh-TW" sz="14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24</a:t>
              </a:r>
              <a:r>
                <a:rPr lang="zh-TW" altLang="en-US" sz="14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萬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篇以上，每年新增約</a:t>
              </a:r>
              <a:r>
                <a:rPr lang="en-US" altLang="zh-TW" sz="14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10,000</a:t>
              </a:r>
              <a:r>
                <a:rPr lang="zh-TW" altLang="en-US" sz="14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篇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論文，涵蓋各學科領域，對於學位論文的撰寫，及研究文獻資料的蒐集，即有助益。</a:t>
              </a: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987581" y="1720364"/>
              <a:ext cx="321008" cy="321008"/>
              <a:chOff x="987581" y="1653689"/>
              <a:chExt cx="321008" cy="321008"/>
            </a:xfrm>
          </p:grpSpPr>
          <p:sp>
            <p:nvSpPr>
              <p:cNvPr id="20" name="椭圆 72"/>
              <p:cNvSpPr/>
              <p:nvPr/>
            </p:nvSpPr>
            <p:spPr>
              <a:xfrm>
                <a:off x="987581" y="1653689"/>
                <a:ext cx="321008" cy="321008"/>
              </a:xfrm>
              <a:prstGeom prst="ellipse">
                <a:avLst/>
              </a:prstGeom>
              <a:noFill/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椭圆 73"/>
              <p:cNvSpPr/>
              <p:nvPr/>
            </p:nvSpPr>
            <p:spPr>
              <a:xfrm>
                <a:off x="1076693" y="1742801"/>
                <a:ext cx="142784" cy="142784"/>
              </a:xfrm>
              <a:prstGeom prst="ellipse">
                <a:avLst/>
              </a:prstGeom>
              <a:solidFill>
                <a:srgbClr val="266C5F"/>
              </a:solidFill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" name="群組 24"/>
          <p:cNvGrpSpPr/>
          <p:nvPr/>
        </p:nvGrpSpPr>
        <p:grpSpPr>
          <a:xfrm>
            <a:off x="980227" y="3426874"/>
            <a:ext cx="4014395" cy="630942"/>
            <a:chOff x="1145193" y="3017299"/>
            <a:chExt cx="3849417" cy="630942"/>
          </a:xfrm>
        </p:grpSpPr>
        <p:sp>
          <p:nvSpPr>
            <p:cNvPr id="19" name="TextBox 14"/>
            <p:cNvSpPr txBox="1"/>
            <p:nvPr/>
          </p:nvSpPr>
          <p:spPr>
            <a:xfrm>
              <a:off x="1733550" y="3017299"/>
              <a:ext cx="326106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截至目前為止已有超過</a:t>
              </a:r>
              <a:r>
                <a:rPr lang="en-US" altLang="zh-TW" sz="14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100</a:t>
              </a:r>
              <a:r>
                <a:rPr lang="zh-TW" altLang="en-US" sz="14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所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港、台高等教育單位成為會員</a:t>
              </a:r>
            </a:p>
          </p:txBody>
        </p:sp>
        <p:sp>
          <p:nvSpPr>
            <p:cNvPr id="22" name="椭圆 72"/>
            <p:cNvSpPr/>
            <p:nvPr/>
          </p:nvSpPr>
          <p:spPr>
            <a:xfrm>
              <a:off x="1145193" y="3082151"/>
              <a:ext cx="321008" cy="321008"/>
            </a:xfrm>
            <a:prstGeom prst="ellipse">
              <a:avLst/>
            </a:prstGeom>
            <a:noFill/>
            <a:ln w="6350"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94E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73"/>
            <p:cNvSpPr/>
            <p:nvPr/>
          </p:nvSpPr>
          <p:spPr>
            <a:xfrm>
              <a:off x="1234313" y="3171263"/>
              <a:ext cx="142784" cy="142784"/>
            </a:xfrm>
            <a:prstGeom prst="ellipse">
              <a:avLst/>
            </a:prstGeom>
            <a:solidFill>
              <a:srgbClr val="266C5F"/>
            </a:solidFill>
            <a:ln w="6350"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94E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27755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2"/>
          <p:cNvSpPr txBox="1"/>
          <p:nvPr/>
        </p:nvSpPr>
        <p:spPr>
          <a:xfrm>
            <a:off x="4773177" y="292653"/>
            <a:ext cx="264405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資料收錄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09521" y="1600573"/>
            <a:ext cx="10971372" cy="1999878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收錄</a:t>
            </a:r>
            <a:r>
              <a:rPr lang="en-US" altLang="zh-TW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1,000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多所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國際知名大專院校之博碩士論文索引及摘要，以美國和加拿大之論文為最大宗</a:t>
            </a:r>
            <a:endParaRPr lang="en-US" altLang="zh-TW" sz="2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收錄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近</a:t>
            </a:r>
            <a:r>
              <a:rPr lang="en-US" altLang="zh-TW" sz="2400" dirty="0">
                <a:solidFill>
                  <a:srgbClr val="D5493A"/>
                </a:solidFill>
                <a:latin typeface="微软雅黑" pitchFamily="34" charset="-122"/>
                <a:ea typeface="微软雅黑" pitchFamily="34" charset="-122"/>
              </a:rPr>
              <a:t>400</a:t>
            </a:r>
            <a:r>
              <a:rPr lang="zh-TW" altLang="en-US" sz="2400" dirty="0">
                <a:solidFill>
                  <a:srgbClr val="D5493A"/>
                </a:solidFill>
                <a:latin typeface="微软雅黑" pitchFamily="34" charset="-122"/>
                <a:ea typeface="微软雅黑" pitchFamily="34" charset="-122"/>
              </a:rPr>
              <a:t>萬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筆論文索摘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，每年持續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新增</a:t>
            </a:r>
            <a:r>
              <a:rPr lang="en-US" altLang="zh-TW" sz="2400" dirty="0">
                <a:solidFill>
                  <a:srgbClr val="D5493A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TW" altLang="en-US" sz="2400" dirty="0">
                <a:solidFill>
                  <a:srgbClr val="D5493A"/>
                </a:solidFill>
                <a:latin typeface="微软雅黑" pitchFamily="34" charset="-122"/>
                <a:ea typeface="微软雅黑" pitchFamily="34" charset="-122"/>
              </a:rPr>
              <a:t>萬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筆索摘</a:t>
            </a:r>
          </a:p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多數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1997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年後發表之論文，提供前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頁預覽，方便讀者過濾所需內容</a:t>
            </a:r>
          </a:p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涵蓋主題：理、工、農、文、法、商等各類學科，特別有助於跨領域的研究</a:t>
            </a:r>
          </a:p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於 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ProQuest 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平台，可與期刊資料庫整合檢索，更容易掌握研究趨勢</a:t>
            </a:r>
            <a:endParaRPr lang="en-US" altLang="zh-TW" sz="2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100"/>
              </a:lnSpc>
              <a:defRPr/>
            </a:pPr>
            <a:r>
              <a:rPr lang="en-US" altLang="zh-TW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Open Access 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論文全文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，現已經有</a:t>
            </a:r>
            <a:r>
              <a:rPr lang="en-US" altLang="zh-TW" sz="2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TW" altLang="en-US" sz="2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萬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篇全文可以直接連結開啟閱讀</a:t>
            </a:r>
            <a:endParaRPr lang="en-US" altLang="zh-TW" sz="2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100"/>
              </a:lnSpc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特色資源：中國大陸高校學位論文英文檢索摘要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3100"/>
              </a:lnSpc>
              <a:buNone/>
              <a:defRPr/>
            </a:pPr>
            <a:endParaRPr lang="zh-TW" altLang="en-US" sz="2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8948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681" y="1162297"/>
            <a:ext cx="10763369" cy="1761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ProQuest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於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月起與中國高等教育文獻保障系統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(China Academic Library &amp; Information System, CALIS)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合作，收錄中國大陸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近</a:t>
            </a:r>
            <a:r>
              <a:rPr lang="en-US" altLang="zh-TW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所高校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學位論文英文索引摘要，目前已上線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萬多篇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，並將每年新增新出版之中國博碩士論文摘要。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53613"/>
              </p:ext>
            </p:extLst>
          </p:nvPr>
        </p:nvGraphicFramePr>
        <p:xfrm>
          <a:off x="3189565" y="4803282"/>
          <a:ext cx="7220982" cy="14954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06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69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069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清華大學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(32,374)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天津大學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(10,559)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華中科技大學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(13,845)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武漢大學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(29,442)</a:t>
                      </a:r>
                      <a:endParaRPr lang="zh-TW" altLang="en-US" sz="16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浙江大學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(6,094)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大連理工大學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(14,916)</a:t>
                      </a:r>
                      <a:endParaRPr lang="zh-TW" altLang="en-US" sz="16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四川大學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(14,435)</a:t>
                      </a:r>
                      <a:endParaRPr lang="zh-TW" altLang="en-US" sz="16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復旦大學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(5,555)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武漢理工大學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(12,289)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38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東北大學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(21,061)</a:t>
                      </a:r>
                      <a:endParaRPr lang="zh-TW" altLang="en-US" sz="16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北京大學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(4,638)</a:t>
                      </a: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北京師範大學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(5,573)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2"/>
          <p:cNvSpPr txBox="1"/>
          <p:nvPr/>
        </p:nvSpPr>
        <p:spPr>
          <a:xfrm>
            <a:off x="2872817" y="292653"/>
            <a:ext cx="6444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特色資源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中國大陸高校論文索摘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4"/>
          <p:cNvSpPr>
            <a:spLocks noChangeArrowheads="1"/>
          </p:cNvSpPr>
          <p:nvPr/>
        </p:nvSpPr>
        <p:spPr bwMode="auto">
          <a:xfrm>
            <a:off x="2827338" y="2570163"/>
            <a:ext cx="1080000" cy="1080000"/>
          </a:xfrm>
          <a:prstGeom prst="ellipse">
            <a:avLst/>
          </a:prstGeom>
          <a:solidFill>
            <a:srgbClr val="266C5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管理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5" name="椭圆 4"/>
          <p:cNvSpPr>
            <a:spLocks noChangeArrowheads="1"/>
          </p:cNvSpPr>
          <p:nvPr/>
        </p:nvSpPr>
        <p:spPr bwMode="auto">
          <a:xfrm>
            <a:off x="3944938" y="2570163"/>
            <a:ext cx="1080000" cy="1080000"/>
          </a:xfrm>
          <a:prstGeom prst="ellipse">
            <a:avLst/>
          </a:prstGeom>
          <a:solidFill>
            <a:srgbClr val="77A3C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電機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6" name="椭圆 4"/>
          <p:cNvSpPr>
            <a:spLocks noChangeArrowheads="1"/>
          </p:cNvSpPr>
          <p:nvPr/>
        </p:nvSpPr>
        <p:spPr bwMode="auto">
          <a:xfrm>
            <a:off x="5059545" y="2570163"/>
            <a:ext cx="1080000" cy="1080000"/>
          </a:xfrm>
          <a:prstGeom prst="ellipse">
            <a:avLst/>
          </a:prstGeom>
          <a:solidFill>
            <a:srgbClr val="266C5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機械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7" name="椭圆 4"/>
          <p:cNvSpPr>
            <a:spLocks noChangeArrowheads="1"/>
          </p:cNvSpPr>
          <p:nvPr/>
        </p:nvSpPr>
        <p:spPr bwMode="auto">
          <a:xfrm>
            <a:off x="6167620" y="2570163"/>
            <a:ext cx="1080000" cy="1080000"/>
          </a:xfrm>
          <a:prstGeom prst="ellipse">
            <a:avLst/>
          </a:prstGeom>
          <a:solidFill>
            <a:srgbClr val="77A3C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電腦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8" name="椭圆 4"/>
          <p:cNvSpPr>
            <a:spLocks noChangeArrowheads="1"/>
          </p:cNvSpPr>
          <p:nvPr/>
        </p:nvSpPr>
        <p:spPr bwMode="auto">
          <a:xfrm>
            <a:off x="7282227" y="2570163"/>
            <a:ext cx="1080000" cy="1080000"/>
          </a:xfrm>
          <a:prstGeom prst="ellipse">
            <a:avLst/>
          </a:prstGeom>
          <a:solidFill>
            <a:srgbClr val="266C5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經濟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9" name="椭圆 4"/>
          <p:cNvSpPr>
            <a:spLocks noChangeArrowheads="1"/>
          </p:cNvSpPr>
          <p:nvPr/>
        </p:nvSpPr>
        <p:spPr bwMode="auto">
          <a:xfrm>
            <a:off x="8396834" y="2570163"/>
            <a:ext cx="1080000" cy="1080000"/>
          </a:xfrm>
          <a:prstGeom prst="ellipse">
            <a:avLst/>
          </a:prstGeom>
          <a:solidFill>
            <a:srgbClr val="77A3C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工程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20" name="椭圆 4"/>
          <p:cNvSpPr>
            <a:spLocks noChangeArrowheads="1"/>
          </p:cNvSpPr>
          <p:nvPr/>
        </p:nvSpPr>
        <p:spPr bwMode="auto">
          <a:xfrm>
            <a:off x="9495384" y="2570163"/>
            <a:ext cx="1080000" cy="1080000"/>
          </a:xfrm>
          <a:prstGeom prst="ellipse">
            <a:avLst/>
          </a:prstGeom>
          <a:solidFill>
            <a:srgbClr val="266C5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材料科學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4556" y="4107363"/>
            <a:ext cx="9510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大陸重點高校論文收錄篇數 </a:t>
            </a:r>
            <a:r>
              <a:rPr lang="en-US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(2019</a:t>
            </a:r>
            <a:r>
              <a:rPr lang="zh-TW" altLang="en-US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月之統計數字，依收錄數量排序</a:t>
            </a:r>
            <a:r>
              <a:rPr lang="en-US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60939" y="242935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收錄主題</a:t>
            </a:r>
          </a:p>
        </p:txBody>
      </p:sp>
      <p:sp>
        <p:nvSpPr>
          <p:cNvPr id="25" name="椭圆 73"/>
          <p:cNvSpPr/>
          <p:nvPr/>
        </p:nvSpPr>
        <p:spPr>
          <a:xfrm>
            <a:off x="733793" y="1333226"/>
            <a:ext cx="142784" cy="142784"/>
          </a:xfrm>
          <a:prstGeom prst="ellipse">
            <a:avLst/>
          </a:prstGeom>
          <a:solidFill>
            <a:srgbClr val="266C5F"/>
          </a:solidFill>
          <a:ln w="6350">
            <a:solidFill>
              <a:srgbClr val="266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94E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73"/>
          <p:cNvSpPr/>
          <p:nvPr/>
        </p:nvSpPr>
        <p:spPr>
          <a:xfrm>
            <a:off x="733793" y="2591083"/>
            <a:ext cx="142784" cy="142784"/>
          </a:xfrm>
          <a:prstGeom prst="ellipse">
            <a:avLst/>
          </a:prstGeom>
          <a:solidFill>
            <a:srgbClr val="266C5F"/>
          </a:solidFill>
          <a:ln w="6350">
            <a:solidFill>
              <a:srgbClr val="266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94E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73"/>
          <p:cNvSpPr/>
          <p:nvPr/>
        </p:nvSpPr>
        <p:spPr>
          <a:xfrm>
            <a:off x="737457" y="4225050"/>
            <a:ext cx="142784" cy="142784"/>
          </a:xfrm>
          <a:prstGeom prst="ellipse">
            <a:avLst/>
          </a:prstGeom>
          <a:solidFill>
            <a:srgbClr val="266C5F"/>
          </a:solidFill>
          <a:ln w="6350">
            <a:solidFill>
              <a:srgbClr val="266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94E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127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1"/>
          <p:cNvSpPr txBox="1">
            <a:spLocks noChangeArrowheads="1"/>
          </p:cNvSpPr>
          <p:nvPr/>
        </p:nvSpPr>
        <p:spPr bwMode="auto">
          <a:xfrm>
            <a:off x="4933950" y="3851624"/>
            <a:ext cx="2552699" cy="102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資料分門別類</a:t>
            </a:r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介面簡約清爽</a:t>
            </a:r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精簡繁複功能</a:t>
            </a:r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4" name="群組 53"/>
          <p:cNvGrpSpPr/>
          <p:nvPr/>
        </p:nvGrpSpPr>
        <p:grpSpPr>
          <a:xfrm>
            <a:off x="4633913" y="1669771"/>
            <a:ext cx="3021012" cy="3826154"/>
            <a:chOff x="4633913" y="1669771"/>
            <a:chExt cx="3021012" cy="3826154"/>
          </a:xfrm>
        </p:grpSpPr>
        <p:sp>
          <p:nvSpPr>
            <p:cNvPr id="12" name="矩形 23"/>
            <p:cNvSpPr>
              <a:spLocks noChangeArrowheads="1"/>
            </p:cNvSpPr>
            <p:nvPr/>
          </p:nvSpPr>
          <p:spPr bwMode="auto">
            <a:xfrm>
              <a:off x="4633913" y="3041997"/>
              <a:ext cx="3021012" cy="2453928"/>
            </a:xfrm>
            <a:prstGeom prst="rect">
              <a:avLst/>
            </a:prstGeom>
            <a:noFill/>
            <a:ln w="19050">
              <a:solidFill>
                <a:srgbClr val="266C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圆角矩形 24"/>
            <p:cNvSpPr>
              <a:spLocks noChangeArrowheads="1"/>
            </p:cNvSpPr>
            <p:nvPr/>
          </p:nvSpPr>
          <p:spPr bwMode="auto">
            <a:xfrm>
              <a:off x="5509703" y="1669771"/>
              <a:ext cx="1269432" cy="1269015"/>
            </a:xfrm>
            <a:prstGeom prst="roundRect">
              <a:avLst>
                <a:gd name="adj" fmla="val 16667"/>
              </a:avLst>
            </a:prstGeom>
            <a:solidFill>
              <a:srgbClr val="266C5F"/>
            </a:solidFill>
            <a:ln>
              <a:noFill/>
            </a:ln>
            <a:extLst/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文本框 20"/>
            <p:cNvSpPr txBox="1">
              <a:spLocks noChangeArrowheads="1"/>
            </p:cNvSpPr>
            <p:nvPr/>
          </p:nvSpPr>
          <p:spPr bwMode="auto">
            <a:xfrm>
              <a:off x="5008960" y="3323210"/>
              <a:ext cx="2270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平台介面改版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948363" y="2039564"/>
              <a:ext cx="392110" cy="466569"/>
            </a:xfrm>
            <a:custGeom>
              <a:avLst/>
              <a:gdLst>
                <a:gd name="T0" fmla="*/ 2147483647 w 671"/>
                <a:gd name="T1" fmla="*/ 2147483647 h 798"/>
                <a:gd name="T2" fmla="*/ 2147483647 w 671"/>
                <a:gd name="T3" fmla="*/ 2147483647 h 798"/>
                <a:gd name="T4" fmla="*/ 2147483647 w 671"/>
                <a:gd name="T5" fmla="*/ 2147483647 h 798"/>
                <a:gd name="T6" fmla="*/ 2147483647 w 671"/>
                <a:gd name="T7" fmla="*/ 2147483647 h 798"/>
                <a:gd name="T8" fmla="*/ 2147483647 w 671"/>
                <a:gd name="T9" fmla="*/ 2147483647 h 798"/>
                <a:gd name="T10" fmla="*/ 2147483647 w 671"/>
                <a:gd name="T11" fmla="*/ 2147483647 h 798"/>
                <a:gd name="T12" fmla="*/ 2147483647 w 671"/>
                <a:gd name="T13" fmla="*/ 2147483647 h 798"/>
                <a:gd name="T14" fmla="*/ 2147483647 w 671"/>
                <a:gd name="T15" fmla="*/ 2147483647 h 798"/>
                <a:gd name="T16" fmla="*/ 2147483647 w 671"/>
                <a:gd name="T17" fmla="*/ 2147483647 h 798"/>
                <a:gd name="T18" fmla="*/ 2147483647 w 671"/>
                <a:gd name="T19" fmla="*/ 2147483647 h 798"/>
                <a:gd name="T20" fmla="*/ 2147483647 w 671"/>
                <a:gd name="T21" fmla="*/ 2147483647 h 798"/>
                <a:gd name="T22" fmla="*/ 2147483647 w 671"/>
                <a:gd name="T23" fmla="*/ 2147483647 h 798"/>
                <a:gd name="T24" fmla="*/ 2147483647 w 671"/>
                <a:gd name="T25" fmla="*/ 2147483647 h 798"/>
                <a:gd name="T26" fmla="*/ 2147483647 w 671"/>
                <a:gd name="T27" fmla="*/ 2147483647 h 798"/>
                <a:gd name="T28" fmla="*/ 2147483647 w 671"/>
                <a:gd name="T29" fmla="*/ 2147483647 h 798"/>
                <a:gd name="T30" fmla="*/ 2147483647 w 671"/>
                <a:gd name="T31" fmla="*/ 2147483647 h 798"/>
                <a:gd name="T32" fmla="*/ 2147483647 w 671"/>
                <a:gd name="T33" fmla="*/ 2147483647 h 798"/>
                <a:gd name="T34" fmla="*/ 2147483647 w 671"/>
                <a:gd name="T35" fmla="*/ 2147483647 h 798"/>
                <a:gd name="T36" fmla="*/ 2147483647 w 671"/>
                <a:gd name="T37" fmla="*/ 2147483647 h 798"/>
                <a:gd name="T38" fmla="*/ 2147483647 w 671"/>
                <a:gd name="T39" fmla="*/ 2147483647 h 798"/>
                <a:gd name="T40" fmla="*/ 2147483647 w 671"/>
                <a:gd name="T41" fmla="*/ 2147483647 h 798"/>
                <a:gd name="T42" fmla="*/ 2147483647 w 671"/>
                <a:gd name="T43" fmla="*/ 2147483647 h 798"/>
                <a:gd name="T44" fmla="*/ 2147483647 w 671"/>
                <a:gd name="T45" fmla="*/ 2147483647 h 798"/>
                <a:gd name="T46" fmla="*/ 2147483647 w 671"/>
                <a:gd name="T47" fmla="*/ 2147483647 h 798"/>
                <a:gd name="T48" fmla="*/ 2147483647 w 671"/>
                <a:gd name="T49" fmla="*/ 2147483647 h 798"/>
                <a:gd name="T50" fmla="*/ 2147483647 w 671"/>
                <a:gd name="T51" fmla="*/ 2147483647 h 798"/>
                <a:gd name="T52" fmla="*/ 2147483647 w 671"/>
                <a:gd name="T53" fmla="*/ 2147483647 h 798"/>
                <a:gd name="T54" fmla="*/ 2147483647 w 671"/>
                <a:gd name="T55" fmla="*/ 2147483647 h 798"/>
                <a:gd name="T56" fmla="*/ 2147483647 w 671"/>
                <a:gd name="T57" fmla="*/ 2147483647 h 798"/>
                <a:gd name="T58" fmla="*/ 0 w 671"/>
                <a:gd name="T59" fmla="*/ 2147483647 h 798"/>
                <a:gd name="T60" fmla="*/ 0 w 671"/>
                <a:gd name="T61" fmla="*/ 2147483647 h 798"/>
                <a:gd name="T62" fmla="*/ 2147483647 w 671"/>
                <a:gd name="T63" fmla="*/ 2147483647 h 798"/>
                <a:gd name="T64" fmla="*/ 2147483647 w 671"/>
                <a:gd name="T65" fmla="*/ 2147483647 h 798"/>
                <a:gd name="T66" fmla="*/ 2147483647 w 671"/>
                <a:gd name="T67" fmla="*/ 2147483647 h 798"/>
                <a:gd name="T68" fmla="*/ 2147483647 w 671"/>
                <a:gd name="T69" fmla="*/ 2147483647 h 798"/>
                <a:gd name="T70" fmla="*/ 2147483647 w 671"/>
                <a:gd name="T71" fmla="*/ 2147483647 h 798"/>
                <a:gd name="T72" fmla="*/ 2147483647 w 671"/>
                <a:gd name="T73" fmla="*/ 2147483647 h 798"/>
                <a:gd name="T74" fmla="*/ 2147483647 w 671"/>
                <a:gd name="T75" fmla="*/ 2147483647 h 798"/>
                <a:gd name="T76" fmla="*/ 2147483647 w 671"/>
                <a:gd name="T77" fmla="*/ 2147483647 h 798"/>
                <a:gd name="T78" fmla="*/ 2147483647 w 671"/>
                <a:gd name="T79" fmla="*/ 2147483647 h 798"/>
                <a:gd name="T80" fmla="*/ 2147483647 w 671"/>
                <a:gd name="T81" fmla="*/ 2147483647 h 798"/>
                <a:gd name="T82" fmla="*/ 2147483647 w 671"/>
                <a:gd name="T83" fmla="*/ 2147483647 h 798"/>
                <a:gd name="T84" fmla="*/ 2147483647 w 671"/>
                <a:gd name="T85" fmla="*/ 2147483647 h 798"/>
                <a:gd name="T86" fmla="*/ 2147483647 w 671"/>
                <a:gd name="T87" fmla="*/ 2147483647 h 798"/>
                <a:gd name="T88" fmla="*/ 2147483647 w 671"/>
                <a:gd name="T89" fmla="*/ 2147483647 h 798"/>
                <a:gd name="T90" fmla="*/ 2147483647 w 671"/>
                <a:gd name="T91" fmla="*/ 2147483647 h 798"/>
                <a:gd name="T92" fmla="*/ 2147483647 w 671"/>
                <a:gd name="T93" fmla="*/ 2147483647 h 798"/>
                <a:gd name="T94" fmla="*/ 2147483647 w 671"/>
                <a:gd name="T95" fmla="*/ 2147483647 h 798"/>
                <a:gd name="T96" fmla="*/ 2147483647 w 671"/>
                <a:gd name="T97" fmla="*/ 2147483647 h 798"/>
                <a:gd name="T98" fmla="*/ 2147483647 w 671"/>
                <a:gd name="T99" fmla="*/ 2147483647 h 798"/>
                <a:gd name="T100" fmla="*/ 2147483647 w 671"/>
                <a:gd name="T101" fmla="*/ 2147483647 h 798"/>
                <a:gd name="T102" fmla="*/ 2147483647 w 671"/>
                <a:gd name="T103" fmla="*/ 2147483647 h 798"/>
                <a:gd name="T104" fmla="*/ 2147483647 w 671"/>
                <a:gd name="T105" fmla="*/ 2147483647 h 7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71" h="798">
                  <a:moveTo>
                    <a:pt x="323" y="326"/>
                  </a:moveTo>
                  <a:lnTo>
                    <a:pt x="323" y="798"/>
                  </a:lnTo>
                  <a:lnTo>
                    <a:pt x="671" y="675"/>
                  </a:lnTo>
                  <a:lnTo>
                    <a:pt x="671" y="203"/>
                  </a:lnTo>
                  <a:lnTo>
                    <a:pt x="323" y="326"/>
                  </a:lnTo>
                  <a:close/>
                  <a:moveTo>
                    <a:pt x="292" y="356"/>
                  </a:moveTo>
                  <a:lnTo>
                    <a:pt x="292" y="422"/>
                  </a:lnTo>
                  <a:cubicBezTo>
                    <a:pt x="260" y="416"/>
                    <a:pt x="228" y="391"/>
                    <a:pt x="228" y="391"/>
                  </a:cubicBezTo>
                  <a:lnTo>
                    <a:pt x="228" y="320"/>
                  </a:lnTo>
                  <a:cubicBezTo>
                    <a:pt x="267" y="352"/>
                    <a:pt x="292" y="356"/>
                    <a:pt x="292" y="356"/>
                  </a:cubicBezTo>
                  <a:close/>
                  <a:moveTo>
                    <a:pt x="577" y="152"/>
                  </a:moveTo>
                  <a:cubicBezTo>
                    <a:pt x="575" y="145"/>
                    <a:pt x="567" y="141"/>
                    <a:pt x="559" y="143"/>
                  </a:cubicBezTo>
                  <a:lnTo>
                    <a:pt x="224" y="260"/>
                  </a:lnTo>
                  <a:cubicBezTo>
                    <a:pt x="219" y="261"/>
                    <a:pt x="215" y="265"/>
                    <a:pt x="214" y="269"/>
                  </a:cubicBezTo>
                  <a:lnTo>
                    <a:pt x="214" y="748"/>
                  </a:lnTo>
                  <a:cubicBezTo>
                    <a:pt x="226" y="772"/>
                    <a:pt x="275" y="797"/>
                    <a:pt x="305" y="797"/>
                  </a:cubicBezTo>
                  <a:lnTo>
                    <a:pt x="305" y="326"/>
                  </a:lnTo>
                  <a:cubicBezTo>
                    <a:pt x="289" y="324"/>
                    <a:pt x="253" y="305"/>
                    <a:pt x="231" y="287"/>
                  </a:cubicBezTo>
                  <a:cubicBezTo>
                    <a:pt x="231" y="286"/>
                    <a:pt x="232" y="286"/>
                    <a:pt x="232" y="286"/>
                  </a:cubicBezTo>
                  <a:lnTo>
                    <a:pt x="568" y="170"/>
                  </a:lnTo>
                  <a:cubicBezTo>
                    <a:pt x="575" y="167"/>
                    <a:pt x="579" y="159"/>
                    <a:pt x="577" y="152"/>
                  </a:cubicBezTo>
                  <a:close/>
                  <a:moveTo>
                    <a:pt x="78" y="216"/>
                  </a:moveTo>
                  <a:lnTo>
                    <a:pt x="78" y="281"/>
                  </a:lnTo>
                  <a:cubicBezTo>
                    <a:pt x="46" y="275"/>
                    <a:pt x="14" y="250"/>
                    <a:pt x="14" y="250"/>
                  </a:cubicBezTo>
                  <a:lnTo>
                    <a:pt x="14" y="180"/>
                  </a:lnTo>
                  <a:cubicBezTo>
                    <a:pt x="53" y="212"/>
                    <a:pt x="78" y="216"/>
                    <a:pt x="78" y="216"/>
                  </a:cubicBezTo>
                  <a:close/>
                  <a:moveTo>
                    <a:pt x="363" y="11"/>
                  </a:moveTo>
                  <a:cubicBezTo>
                    <a:pt x="361" y="4"/>
                    <a:pt x="353" y="0"/>
                    <a:pt x="346" y="2"/>
                  </a:cubicBezTo>
                  <a:lnTo>
                    <a:pt x="10" y="119"/>
                  </a:lnTo>
                  <a:cubicBezTo>
                    <a:pt x="5" y="121"/>
                    <a:pt x="2" y="124"/>
                    <a:pt x="0" y="128"/>
                  </a:cubicBezTo>
                  <a:lnTo>
                    <a:pt x="0" y="608"/>
                  </a:lnTo>
                  <a:cubicBezTo>
                    <a:pt x="12" y="631"/>
                    <a:pt x="61" y="656"/>
                    <a:pt x="92" y="656"/>
                  </a:cubicBezTo>
                  <a:lnTo>
                    <a:pt x="92" y="186"/>
                  </a:lnTo>
                  <a:cubicBezTo>
                    <a:pt x="76" y="183"/>
                    <a:pt x="40" y="164"/>
                    <a:pt x="17" y="146"/>
                  </a:cubicBezTo>
                  <a:cubicBezTo>
                    <a:pt x="18" y="146"/>
                    <a:pt x="18" y="146"/>
                    <a:pt x="18" y="146"/>
                  </a:cubicBezTo>
                  <a:lnTo>
                    <a:pt x="354" y="29"/>
                  </a:lnTo>
                  <a:cubicBezTo>
                    <a:pt x="362" y="26"/>
                    <a:pt x="366" y="19"/>
                    <a:pt x="363" y="11"/>
                  </a:cubicBezTo>
                  <a:close/>
                  <a:moveTo>
                    <a:pt x="185" y="290"/>
                  </a:moveTo>
                  <a:lnTo>
                    <a:pt x="185" y="355"/>
                  </a:lnTo>
                  <a:cubicBezTo>
                    <a:pt x="153" y="349"/>
                    <a:pt x="121" y="324"/>
                    <a:pt x="121" y="324"/>
                  </a:cubicBezTo>
                  <a:lnTo>
                    <a:pt x="121" y="254"/>
                  </a:lnTo>
                  <a:cubicBezTo>
                    <a:pt x="160" y="286"/>
                    <a:pt x="185" y="290"/>
                    <a:pt x="185" y="290"/>
                  </a:cubicBezTo>
                  <a:close/>
                  <a:moveTo>
                    <a:pt x="470" y="85"/>
                  </a:moveTo>
                  <a:cubicBezTo>
                    <a:pt x="468" y="78"/>
                    <a:pt x="460" y="74"/>
                    <a:pt x="453" y="76"/>
                  </a:cubicBezTo>
                  <a:lnTo>
                    <a:pt x="117" y="193"/>
                  </a:lnTo>
                  <a:cubicBezTo>
                    <a:pt x="112" y="195"/>
                    <a:pt x="108" y="198"/>
                    <a:pt x="107" y="202"/>
                  </a:cubicBezTo>
                  <a:lnTo>
                    <a:pt x="107" y="682"/>
                  </a:lnTo>
                  <a:cubicBezTo>
                    <a:pt x="119" y="705"/>
                    <a:pt x="168" y="730"/>
                    <a:pt x="199" y="730"/>
                  </a:cubicBezTo>
                  <a:lnTo>
                    <a:pt x="199" y="260"/>
                  </a:lnTo>
                  <a:cubicBezTo>
                    <a:pt x="183" y="257"/>
                    <a:pt x="146" y="238"/>
                    <a:pt x="124" y="220"/>
                  </a:cubicBezTo>
                  <a:cubicBezTo>
                    <a:pt x="125" y="220"/>
                    <a:pt x="125" y="220"/>
                    <a:pt x="125" y="219"/>
                  </a:cubicBezTo>
                  <a:lnTo>
                    <a:pt x="461" y="103"/>
                  </a:lnTo>
                  <a:cubicBezTo>
                    <a:pt x="469" y="100"/>
                    <a:pt x="473" y="93"/>
                    <a:pt x="470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文本框 29"/>
          <p:cNvSpPr txBox="1">
            <a:spLocks noChangeArrowheads="1"/>
          </p:cNvSpPr>
          <p:nvPr/>
        </p:nvSpPr>
        <p:spPr bwMode="auto">
          <a:xfrm>
            <a:off x="8607823" y="3870619"/>
            <a:ext cx="2462584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 algn="just" eaLnBrk="0" hangingPunct="0">
              <a:lnSpc>
                <a:spcPct val="130000"/>
              </a:lnSpc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dirty="0"/>
              <a:t>後臺介面清楚明瞭</a:t>
            </a:r>
            <a:endParaRPr lang="en-US" altLang="zh-TW" dirty="0"/>
          </a:p>
          <a:p>
            <a:r>
              <a:rPr lang="zh-TW" altLang="en-US" dirty="0"/>
              <a:t>可查詢已購論文總數及類型</a:t>
            </a:r>
            <a:endParaRPr lang="en-US" altLang="zh-TW" dirty="0"/>
          </a:p>
          <a:p>
            <a:r>
              <a:rPr lang="zh-TW" altLang="en-US" dirty="0"/>
              <a:t>提供使用者推薦需求</a:t>
            </a:r>
            <a:endParaRPr lang="zh-CN" altLang="en-US" dirty="0"/>
          </a:p>
        </p:txBody>
      </p:sp>
      <p:grpSp>
        <p:nvGrpSpPr>
          <p:cNvPr id="55" name="群組 54"/>
          <p:cNvGrpSpPr/>
          <p:nvPr/>
        </p:nvGrpSpPr>
        <p:grpSpPr>
          <a:xfrm>
            <a:off x="8232775" y="1622473"/>
            <a:ext cx="3021013" cy="3873452"/>
            <a:chOff x="8232775" y="1622473"/>
            <a:chExt cx="3021013" cy="3873452"/>
          </a:xfrm>
        </p:grpSpPr>
        <p:sp>
          <p:nvSpPr>
            <p:cNvPr id="17" name="矩形 26"/>
            <p:cNvSpPr>
              <a:spLocks noChangeArrowheads="1"/>
            </p:cNvSpPr>
            <p:nvPr/>
          </p:nvSpPr>
          <p:spPr bwMode="auto">
            <a:xfrm>
              <a:off x="8232775" y="3041997"/>
              <a:ext cx="3021013" cy="2453928"/>
            </a:xfrm>
            <a:prstGeom prst="rect">
              <a:avLst/>
            </a:prstGeom>
            <a:noFill/>
            <a:ln w="19050">
              <a:solidFill>
                <a:srgbClr val="266C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圆角矩形 27"/>
            <p:cNvSpPr>
              <a:spLocks noChangeArrowheads="1"/>
            </p:cNvSpPr>
            <p:nvPr/>
          </p:nvSpPr>
          <p:spPr bwMode="auto">
            <a:xfrm>
              <a:off x="9108566" y="1622473"/>
              <a:ext cx="1269433" cy="1269015"/>
            </a:xfrm>
            <a:prstGeom prst="roundRect">
              <a:avLst>
                <a:gd name="adj" fmla="val 16667"/>
              </a:avLst>
            </a:prstGeom>
            <a:solidFill>
              <a:srgbClr val="266C5F"/>
            </a:solidFill>
            <a:ln>
              <a:noFill/>
            </a:ln>
            <a:extLst/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文本框 28"/>
            <p:cNvSpPr txBox="1">
              <a:spLocks noChangeArrowheads="1"/>
            </p:cNvSpPr>
            <p:nvPr/>
          </p:nvSpPr>
          <p:spPr bwMode="auto">
            <a:xfrm>
              <a:off x="8607823" y="3331885"/>
              <a:ext cx="22709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新增館員後台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38" name="图片 2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2390" y="2022816"/>
              <a:ext cx="511175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Box 2"/>
          <p:cNvSpPr txBox="1"/>
          <p:nvPr/>
        </p:nvSpPr>
        <p:spPr>
          <a:xfrm>
            <a:off x="5105192" y="29265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資料庫特色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群組 52"/>
          <p:cNvGrpSpPr/>
          <p:nvPr/>
        </p:nvGrpSpPr>
        <p:grpSpPr>
          <a:xfrm>
            <a:off x="1033463" y="1685537"/>
            <a:ext cx="3021012" cy="3810388"/>
            <a:chOff x="1033463" y="1685537"/>
            <a:chExt cx="3021012" cy="3810388"/>
          </a:xfrm>
        </p:grpSpPr>
        <p:sp>
          <p:nvSpPr>
            <p:cNvPr id="6" name="矩形 16"/>
            <p:cNvSpPr>
              <a:spLocks noChangeArrowheads="1"/>
            </p:cNvSpPr>
            <p:nvPr/>
          </p:nvSpPr>
          <p:spPr bwMode="auto">
            <a:xfrm>
              <a:off x="1033463" y="3041997"/>
              <a:ext cx="3021012" cy="2453928"/>
            </a:xfrm>
            <a:prstGeom prst="rect">
              <a:avLst/>
            </a:prstGeom>
            <a:noFill/>
            <a:ln w="19050">
              <a:solidFill>
                <a:srgbClr val="266C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圆角矩形 17"/>
            <p:cNvSpPr>
              <a:spLocks noChangeArrowheads="1"/>
            </p:cNvSpPr>
            <p:nvPr/>
          </p:nvSpPr>
          <p:spPr bwMode="auto">
            <a:xfrm>
              <a:off x="1909253" y="1685537"/>
              <a:ext cx="1269432" cy="1269015"/>
            </a:xfrm>
            <a:prstGeom prst="roundRect">
              <a:avLst>
                <a:gd name="adj" fmla="val 16667"/>
              </a:avLst>
            </a:prstGeom>
            <a:solidFill>
              <a:srgbClr val="266C5F"/>
            </a:solidFill>
            <a:ln>
              <a:noFill/>
            </a:ln>
            <a:extLst/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文本框 13"/>
            <p:cNvSpPr txBox="1">
              <a:spLocks noChangeArrowheads="1"/>
            </p:cNvSpPr>
            <p:nvPr/>
          </p:nvSpPr>
          <p:spPr bwMode="auto">
            <a:xfrm>
              <a:off x="1408510" y="3323210"/>
              <a:ext cx="2270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支援跨載具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33" name="图片 2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280" y="2083858"/>
              <a:ext cx="58737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群組 47"/>
          <p:cNvGrpSpPr/>
          <p:nvPr/>
        </p:nvGrpSpPr>
        <p:grpSpPr>
          <a:xfrm>
            <a:off x="1247775" y="3980084"/>
            <a:ext cx="667828" cy="1159012"/>
            <a:chOff x="1247775" y="3980084"/>
            <a:chExt cx="667828" cy="1159012"/>
          </a:xfrm>
        </p:grpSpPr>
        <p:pic>
          <p:nvPicPr>
            <p:cNvPr id="3077" name="Picture 5" descr="C:\Users\Ariel\Downloads\monito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3980084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群組 41"/>
            <p:cNvGrpSpPr/>
            <p:nvPr/>
          </p:nvGrpSpPr>
          <p:grpSpPr>
            <a:xfrm>
              <a:off x="1303526" y="4766686"/>
              <a:ext cx="612077" cy="372410"/>
              <a:chOff x="1340547" y="4688191"/>
              <a:chExt cx="612077" cy="372410"/>
            </a:xfrm>
          </p:grpSpPr>
          <p:sp>
            <p:nvSpPr>
              <p:cNvPr id="44" name="文本框 29"/>
              <p:cNvSpPr txBox="1">
                <a:spLocks noChangeArrowheads="1"/>
              </p:cNvSpPr>
              <p:nvPr/>
            </p:nvSpPr>
            <p:spPr bwMode="auto">
              <a:xfrm>
                <a:off x="1340547" y="4688191"/>
                <a:ext cx="612077" cy="372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r>
                  <a:rPr lang="zh-TW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電腦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41" name="直線接點 40"/>
              <p:cNvCxnSpPr/>
              <p:nvPr/>
            </p:nvCxnSpPr>
            <p:spPr>
              <a:xfrm>
                <a:off x="1427560" y="5023891"/>
                <a:ext cx="363140" cy="0"/>
              </a:xfrm>
              <a:prstGeom prst="line">
                <a:avLst/>
              </a:prstGeom>
              <a:ln w="19050">
                <a:solidFill>
                  <a:srgbClr val="266C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群組 48"/>
          <p:cNvGrpSpPr/>
          <p:nvPr/>
        </p:nvGrpSpPr>
        <p:grpSpPr>
          <a:xfrm>
            <a:off x="2219969" y="3908961"/>
            <a:ext cx="648000" cy="1231146"/>
            <a:chOff x="2219969" y="3908961"/>
            <a:chExt cx="648000" cy="1231146"/>
          </a:xfrm>
        </p:grpSpPr>
        <p:pic>
          <p:nvPicPr>
            <p:cNvPr id="3076" name="Picture 4" descr="C:\Users\Ariel\Downloads\ipho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969" y="3908961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群組 42"/>
            <p:cNvGrpSpPr/>
            <p:nvPr/>
          </p:nvGrpSpPr>
          <p:grpSpPr>
            <a:xfrm>
              <a:off x="2271118" y="4767697"/>
              <a:ext cx="587326" cy="372410"/>
              <a:chOff x="2271118" y="4697847"/>
              <a:chExt cx="587326" cy="372410"/>
            </a:xfrm>
          </p:grpSpPr>
          <p:sp>
            <p:nvSpPr>
              <p:cNvPr id="45" name="文本框 29"/>
              <p:cNvSpPr txBox="1">
                <a:spLocks noChangeArrowheads="1"/>
              </p:cNvSpPr>
              <p:nvPr/>
            </p:nvSpPr>
            <p:spPr bwMode="auto">
              <a:xfrm>
                <a:off x="2271118" y="4697847"/>
                <a:ext cx="587326" cy="372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r>
                  <a:rPr lang="zh-TW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手機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50" name="直線接點 49"/>
              <p:cNvCxnSpPr/>
              <p:nvPr/>
            </p:nvCxnSpPr>
            <p:spPr>
              <a:xfrm>
                <a:off x="2362397" y="5023891"/>
                <a:ext cx="363140" cy="0"/>
              </a:xfrm>
              <a:prstGeom prst="line">
                <a:avLst/>
              </a:prstGeom>
              <a:ln w="19050">
                <a:solidFill>
                  <a:srgbClr val="266C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群組 51"/>
          <p:cNvGrpSpPr/>
          <p:nvPr/>
        </p:nvGrpSpPr>
        <p:grpSpPr>
          <a:xfrm>
            <a:off x="3126261" y="3974570"/>
            <a:ext cx="648000" cy="1131871"/>
            <a:chOff x="3126261" y="3974570"/>
            <a:chExt cx="648000" cy="1131871"/>
          </a:xfrm>
        </p:grpSpPr>
        <p:pic>
          <p:nvPicPr>
            <p:cNvPr id="3075" name="Picture 3" descr="C:\Users\Ariel\Downloads\ipa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26261" y="3974570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群組 46"/>
            <p:cNvGrpSpPr/>
            <p:nvPr/>
          </p:nvGrpSpPr>
          <p:grpSpPr>
            <a:xfrm>
              <a:off x="3178685" y="4761347"/>
              <a:ext cx="587326" cy="345094"/>
              <a:chOff x="3178685" y="4697847"/>
              <a:chExt cx="587326" cy="345094"/>
            </a:xfrm>
          </p:grpSpPr>
          <p:sp>
            <p:nvSpPr>
              <p:cNvPr id="46" name="文本框 29"/>
              <p:cNvSpPr txBox="1">
                <a:spLocks noChangeArrowheads="1"/>
              </p:cNvSpPr>
              <p:nvPr/>
            </p:nvSpPr>
            <p:spPr bwMode="auto">
              <a:xfrm>
                <a:off x="3178685" y="4697847"/>
                <a:ext cx="587326" cy="345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r>
                  <a:rPr lang="zh-TW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平板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51" name="直線接點 50"/>
              <p:cNvCxnSpPr/>
              <p:nvPr/>
            </p:nvCxnSpPr>
            <p:spPr>
              <a:xfrm>
                <a:off x="3268691" y="5009057"/>
                <a:ext cx="363140" cy="0"/>
              </a:xfrm>
              <a:prstGeom prst="line">
                <a:avLst/>
              </a:prstGeom>
              <a:ln w="19050">
                <a:solidFill>
                  <a:srgbClr val="266C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759263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366782" y="2003006"/>
            <a:ext cx="3962400" cy="4310063"/>
          </a:xfrm>
          <a:prstGeom prst="rect">
            <a:avLst/>
          </a:prstGeom>
          <a:solidFill>
            <a:srgbClr val="266C5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介面設計簡約清爽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功能簡單明瞭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針對載具不同，而有不同編排方式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精簡繁複功能，簡單操作又快速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論文分類更詳細、精確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管理方可直接使用後台查看使用統計及推薦論文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9700" y="1985962"/>
            <a:ext cx="3962400" cy="4310063"/>
          </a:xfrm>
          <a:prstGeom prst="rect">
            <a:avLst/>
          </a:prstGeom>
          <a:solidFill>
            <a:srgbClr val="77A3C1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傳統型資料庫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平台排版繁雜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各載具畫面一致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所有功能全部嶄露於同個畫面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管理方只能透過廠商索取使用統計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4925655" y="29265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新舊平台比較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4" descr="C:\Users\Ariel\Desktop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" t="16368" r="23786" b="36855"/>
          <a:stretch/>
        </p:blipFill>
        <p:spPr bwMode="auto">
          <a:xfrm>
            <a:off x="1870700" y="1501161"/>
            <a:ext cx="3040400" cy="900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r="1641"/>
          <a:stretch/>
        </p:blipFill>
        <p:spPr bwMode="auto">
          <a:xfrm>
            <a:off x="6812407" y="1507818"/>
            <a:ext cx="3071150" cy="90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65425" y="987222"/>
            <a:ext cx="2696320" cy="2429725"/>
            <a:chOff x="687918" y="1359259"/>
            <a:chExt cx="5202542" cy="4688151"/>
          </a:xfrm>
        </p:grpSpPr>
        <p:grpSp>
          <p:nvGrpSpPr>
            <p:cNvPr id="15" name="组合 14"/>
            <p:cNvGrpSpPr/>
            <p:nvPr/>
          </p:nvGrpSpPr>
          <p:grpSpPr>
            <a:xfrm rot="2700000">
              <a:off x="756186" y="1959808"/>
              <a:ext cx="2713630" cy="2850166"/>
              <a:chOff x="0" y="986971"/>
              <a:chExt cx="4615543" cy="484777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2700000">
              <a:off x="1680822" y="1299176"/>
              <a:ext cx="3799246" cy="3990406"/>
              <a:chOff x="0" y="986971"/>
              <a:chExt cx="4615543" cy="484777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77A3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2700000">
              <a:off x="4445388" y="1323797"/>
              <a:ext cx="1409610" cy="1480534"/>
              <a:chOff x="0" y="986971"/>
              <a:chExt cx="4615543" cy="484777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2700000">
              <a:off x="4482450" y="5291415"/>
              <a:ext cx="764075" cy="747916"/>
              <a:chOff x="-336941" y="986971"/>
              <a:chExt cx="4952484" cy="484777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-336941" y="1152319"/>
                <a:ext cx="4180123" cy="4180117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3" name="矩形 69"/>
          <p:cNvSpPr>
            <a:spLocks noChangeArrowheads="1"/>
          </p:cNvSpPr>
          <p:nvPr/>
        </p:nvSpPr>
        <p:spPr bwMode="auto">
          <a:xfrm>
            <a:off x="3545047" y="4099727"/>
            <a:ext cx="5137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zh-TW" altLang="en-US" sz="4800" b="1" dirty="0">
                <a:solidFill>
                  <a:srgbClr val="266C5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平台操作說明</a:t>
            </a:r>
            <a:endParaRPr lang="en-US" altLang="zh-CN" sz="4800" b="1" dirty="0">
              <a:solidFill>
                <a:srgbClr val="266C5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4" name="矩形 70"/>
          <p:cNvSpPr>
            <a:spLocks noChangeArrowheads="1"/>
          </p:cNvSpPr>
          <p:nvPr/>
        </p:nvSpPr>
        <p:spPr bwMode="auto">
          <a:xfrm>
            <a:off x="2504007" y="5140462"/>
            <a:ext cx="72191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新版平台首頁、新功能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2380444" y="4672624"/>
            <a:ext cx="1456264" cy="1"/>
          </a:xfrm>
          <a:prstGeom prst="line">
            <a:avLst/>
          </a:prstGeom>
          <a:ln w="9525">
            <a:solidFill>
              <a:srgbClr val="26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8343544" y="4672624"/>
            <a:ext cx="1379619" cy="1"/>
          </a:xfrm>
          <a:prstGeom prst="line">
            <a:avLst/>
          </a:prstGeom>
          <a:ln w="9525">
            <a:solidFill>
              <a:srgbClr val="26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_14"/>
          <p:cNvSpPr txBox="1">
            <a:spLocks noChangeArrowheads="1"/>
          </p:cNvSpPr>
          <p:nvPr/>
        </p:nvSpPr>
        <p:spPr bwMode="auto">
          <a:xfrm>
            <a:off x="5051817" y="1598905"/>
            <a:ext cx="2264212" cy="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TW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06490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7003</TotalTime>
  <Words>1145</Words>
  <Application>Microsoft Office PowerPoint</Application>
  <PresentationFormat>自訂</PresentationFormat>
  <Paragraphs>161</Paragraphs>
  <Slides>21</Slides>
  <Notes>19</Notes>
  <HiddenSlides>0</HiddenSlides>
  <MMClips>0</MMClips>
  <ScaleCrop>false</ScaleCrop>
  <HeadingPairs>
    <vt:vector size="4" baseType="variant">
      <vt:variant>
        <vt:lpstr>佈景主題</vt:lpstr>
      </vt:variant>
      <vt:variant>
        <vt:i4>10</vt:i4>
      </vt:variant>
      <vt:variant>
        <vt:lpstr>投影片標題</vt:lpstr>
      </vt:variant>
      <vt:variant>
        <vt:i4>21</vt:i4>
      </vt:variant>
    </vt:vector>
  </HeadingPairs>
  <TitlesOfParts>
    <vt:vector size="31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張素偵-csz</cp:lastModifiedBy>
  <cp:revision>2846</cp:revision>
  <dcterms:created xsi:type="dcterms:W3CDTF">2015-12-01T09:06:39Z</dcterms:created>
  <dcterms:modified xsi:type="dcterms:W3CDTF">2019-09-09T02:42:41Z</dcterms:modified>
</cp:coreProperties>
</file>